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8"/>
  </p:notesMasterIdLst>
  <p:handoutMasterIdLst>
    <p:handoutMasterId r:id="rId49"/>
  </p:handoutMasterIdLst>
  <p:sldIdLst>
    <p:sldId id="1182" r:id="rId2"/>
    <p:sldId id="1323" r:id="rId3"/>
    <p:sldId id="1457" r:id="rId4"/>
    <p:sldId id="1458" r:id="rId5"/>
    <p:sldId id="1459" r:id="rId6"/>
    <p:sldId id="1460" r:id="rId7"/>
    <p:sldId id="1218" r:id="rId8"/>
    <p:sldId id="1216" r:id="rId9"/>
    <p:sldId id="1288" r:id="rId10"/>
    <p:sldId id="1320" r:id="rId11"/>
    <p:sldId id="1321" r:id="rId12"/>
    <p:sldId id="1326" r:id="rId13"/>
    <p:sldId id="1464" r:id="rId14"/>
    <p:sldId id="1463" r:id="rId15"/>
    <p:sldId id="1465" r:id="rId16"/>
    <p:sldId id="1217" r:id="rId17"/>
    <p:sldId id="1381" r:id="rId18"/>
    <p:sldId id="1382" r:id="rId19"/>
    <p:sldId id="1383" r:id="rId20"/>
    <p:sldId id="1214" r:id="rId21"/>
    <p:sldId id="1215" r:id="rId22"/>
    <p:sldId id="1212" r:id="rId23"/>
    <p:sldId id="1327" r:id="rId24"/>
    <p:sldId id="1379" r:id="rId25"/>
    <p:sldId id="1328" r:id="rId26"/>
    <p:sldId id="1329" r:id="rId27"/>
    <p:sldId id="1378" r:id="rId28"/>
    <p:sldId id="1466" r:id="rId29"/>
    <p:sldId id="1454" r:id="rId30"/>
    <p:sldId id="1455" r:id="rId31"/>
    <p:sldId id="1330" r:id="rId32"/>
    <p:sldId id="1331" r:id="rId33"/>
    <p:sldId id="1332" r:id="rId34"/>
    <p:sldId id="1384" r:id="rId35"/>
    <p:sldId id="1333" r:id="rId36"/>
    <p:sldId id="1334" r:id="rId37"/>
    <p:sldId id="1335" r:id="rId38"/>
    <p:sldId id="1336" r:id="rId39"/>
    <p:sldId id="1337" r:id="rId40"/>
    <p:sldId id="1338" r:id="rId41"/>
    <p:sldId id="1339" r:id="rId42"/>
    <p:sldId id="1340" r:id="rId43"/>
    <p:sldId id="1456" r:id="rId44"/>
    <p:sldId id="1341" r:id="rId45"/>
    <p:sldId id="1342" r:id="rId46"/>
    <p:sldId id="1343" r:id="rId4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224">
          <p15:clr>
            <a:srgbClr val="A4A3A4"/>
          </p15:clr>
        </p15:guide>
        <p15:guide id="4"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20" autoAdjust="0"/>
    <p:restoredTop sz="91727" autoAdjust="0"/>
  </p:normalViewPr>
  <p:slideViewPr>
    <p:cSldViewPr>
      <p:cViewPr varScale="1">
        <p:scale>
          <a:sx n="89" d="100"/>
          <a:sy n="89" d="100"/>
        </p:scale>
        <p:origin x="531" y="60"/>
      </p:cViewPr>
      <p:guideLst>
        <p:guide orient="horz" pos="2160"/>
        <p:guide pos="2880"/>
      </p:guideLst>
    </p:cSldViewPr>
  </p:slideViewPr>
  <p:outlineViewPr>
    <p:cViewPr>
      <p:scale>
        <a:sx n="33" d="100"/>
        <a:sy n="33" d="100"/>
      </p:scale>
      <p:origin x="102" y="42156"/>
    </p:cViewPr>
  </p:outlineViewPr>
  <p:notesTextViewPr>
    <p:cViewPr>
      <p:scale>
        <a:sx n="100" d="100"/>
        <a:sy n="100" d="100"/>
      </p:scale>
      <p:origin x="0" y="0"/>
    </p:cViewPr>
  </p:notesTextViewPr>
  <p:sorterViewPr>
    <p:cViewPr>
      <p:scale>
        <a:sx n="66" d="100"/>
        <a:sy n="66" d="100"/>
      </p:scale>
      <p:origin x="0" y="-2043"/>
    </p:cViewPr>
  </p:sorterViewPr>
  <p:notesViewPr>
    <p:cSldViewPr>
      <p:cViewPr varScale="1">
        <p:scale>
          <a:sx n="68" d="100"/>
          <a:sy n="68" d="100"/>
        </p:scale>
        <p:origin x="-2856" y="-108"/>
      </p:cViewPr>
      <p:guideLst>
        <p:guide orient="horz" pos="2880"/>
        <p:guide pos="2160"/>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eaLnBrk="1" fontAlgn="auto" hangingPunct="1">
              <a:spcBef>
                <a:spcPts val="0"/>
              </a:spcBef>
              <a:spcAft>
                <a:spcPts val="0"/>
              </a:spcAft>
              <a:defRPr sz="1300">
                <a:latin typeface="+mn-lt"/>
                <a:ea typeface="+mn-ea"/>
              </a:defRPr>
            </a:lvl1pPr>
          </a:lstStyle>
          <a:p>
            <a:pPr>
              <a:defRPr/>
            </a:pPr>
            <a:fld id="{14971DF0-2C32-40E5-ADDC-86728CAFC67D}" type="datetimeFigureOut">
              <a:rPr lang="zh-CN" altLang="en-US"/>
              <a:pPr>
                <a:defRPr/>
              </a:pPr>
              <a:t>2023/9/19</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Calibri" pitchFamily="34" charset="0"/>
              </a:defRPr>
            </a:lvl1pPr>
          </a:lstStyle>
          <a:p>
            <a:fld id="{5F5DE8E2-9BD9-4332-869A-1EE3BF747C60}" type="slidenum">
              <a:rPr lang="zh-CN" altLang="en-US"/>
              <a:pPr/>
              <a:t>‹#›</a:t>
            </a:fld>
            <a:endParaRPr lang="zh-CN" altLang="en-US"/>
          </a:p>
        </p:txBody>
      </p:sp>
    </p:spTree>
    <p:extLst>
      <p:ext uri="{BB962C8B-B14F-4D97-AF65-F5344CB8AC3E}">
        <p14:creationId xmlns:p14="http://schemas.microsoft.com/office/powerpoint/2010/main" val="36369242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eaLnBrk="1" fontAlgn="auto" hangingPunct="1">
              <a:spcBef>
                <a:spcPts val="0"/>
              </a:spcBef>
              <a:spcAft>
                <a:spcPts val="0"/>
              </a:spcAft>
              <a:defRPr sz="1300">
                <a:latin typeface="+mn-lt"/>
                <a:ea typeface="+mn-ea"/>
              </a:defRPr>
            </a:lvl1pPr>
          </a:lstStyle>
          <a:p>
            <a:pPr>
              <a:defRPr/>
            </a:pPr>
            <a:fld id="{96462F87-7FCE-4BD2-A384-80C1E883451A}" type="datetimeFigureOut">
              <a:rPr lang="zh-CN" altLang="en-US"/>
              <a:pPr>
                <a:defRPr/>
              </a:pPr>
              <a:t>2023/9/19</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atin typeface="Calibri" pitchFamily="34" charset="0"/>
              </a:defRPr>
            </a:lvl1pPr>
          </a:lstStyle>
          <a:p>
            <a:fld id="{296A2782-44C0-4635-853D-9C1E4323DB87}" type="slidenum">
              <a:rPr lang="zh-CN" altLang="en-US"/>
              <a:pPr/>
              <a:t>‹#›</a:t>
            </a:fld>
            <a:endParaRPr lang="zh-CN" altLang="en-US"/>
          </a:p>
        </p:txBody>
      </p:sp>
    </p:spTree>
    <p:extLst>
      <p:ext uri="{BB962C8B-B14F-4D97-AF65-F5344CB8AC3E}">
        <p14:creationId xmlns:p14="http://schemas.microsoft.com/office/powerpoint/2010/main" val="30927960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6A2782-44C0-4635-853D-9C1E4323DB87}" type="slidenum">
              <a:rPr lang="zh-CN" altLang="en-US" smtClean="0"/>
              <a:pPr/>
              <a:t>1</a:t>
            </a:fld>
            <a:endParaRPr lang="zh-CN" altLang="en-US"/>
          </a:p>
        </p:txBody>
      </p:sp>
    </p:spTree>
    <p:extLst>
      <p:ext uri="{BB962C8B-B14F-4D97-AF65-F5344CB8AC3E}">
        <p14:creationId xmlns:p14="http://schemas.microsoft.com/office/powerpoint/2010/main" val="132522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6A2782-44C0-4635-853D-9C1E4323DB87}" type="slidenum">
              <a:rPr lang="zh-CN" altLang="en-US" smtClean="0"/>
              <a:pPr/>
              <a:t>11</a:t>
            </a:fld>
            <a:endParaRPr lang="zh-CN" altLang="en-US"/>
          </a:p>
        </p:txBody>
      </p:sp>
    </p:spTree>
    <p:extLst>
      <p:ext uri="{BB962C8B-B14F-4D97-AF65-F5344CB8AC3E}">
        <p14:creationId xmlns:p14="http://schemas.microsoft.com/office/powerpoint/2010/main" val="139028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6A2782-44C0-4635-853D-9C1E4323DB87}" type="slidenum">
              <a:rPr lang="zh-CN" altLang="en-US" smtClean="0"/>
              <a:pPr/>
              <a:t>23</a:t>
            </a:fld>
            <a:endParaRPr lang="zh-CN" altLang="en-US"/>
          </a:p>
        </p:txBody>
      </p:sp>
    </p:spTree>
    <p:extLst>
      <p:ext uri="{BB962C8B-B14F-4D97-AF65-F5344CB8AC3E}">
        <p14:creationId xmlns:p14="http://schemas.microsoft.com/office/powerpoint/2010/main" val="1280736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3"/>
          <p:cNvSpPr>
            <a:spLocks noChangeShapeType="1"/>
          </p:cNvSpPr>
          <p:nvPr/>
        </p:nvSpPr>
        <p:spPr bwMode="auto">
          <a:xfrm>
            <a:off x="1041400" y="838200"/>
            <a:ext cx="7797800" cy="0"/>
          </a:xfrm>
          <a:prstGeom prst="line">
            <a:avLst/>
          </a:prstGeom>
          <a:noFill/>
          <a:ln w="25400">
            <a:solidFill>
              <a:srgbClr val="333399"/>
            </a:solidFill>
            <a:round/>
            <a:headEnd type="none" w="sm" len="sm"/>
            <a:tailEnd type="none" w="sm" len="sm"/>
          </a:ln>
        </p:spPr>
        <p:txBody>
          <a:bodyPr/>
          <a:lstStyle/>
          <a:p>
            <a:endParaRPr lang="zh-CN" altLang="en-US"/>
          </a:p>
        </p:txBody>
      </p:sp>
      <p:sp>
        <p:nvSpPr>
          <p:cNvPr id="5" name="Line 4"/>
          <p:cNvSpPr>
            <a:spLocks noChangeAspect="1" noChangeShapeType="1"/>
          </p:cNvSpPr>
          <p:nvPr/>
        </p:nvSpPr>
        <p:spPr bwMode="auto">
          <a:xfrm>
            <a:off x="4498975" y="936625"/>
            <a:ext cx="4318000" cy="1588"/>
          </a:xfrm>
          <a:prstGeom prst="line">
            <a:avLst/>
          </a:prstGeom>
          <a:noFill/>
          <a:ln w="12700">
            <a:solidFill>
              <a:srgbClr val="333399"/>
            </a:solidFill>
            <a:round/>
            <a:headEnd type="none" w="sm" len="sm"/>
            <a:tailEnd type="none" w="sm" len="sm"/>
          </a:ln>
        </p:spPr>
        <p:txBody>
          <a:bodyPr/>
          <a:lstStyle/>
          <a:p>
            <a:endParaRPr lang="zh-CN" altLang="en-US"/>
          </a:p>
        </p:txBody>
      </p:sp>
      <p:sp>
        <p:nvSpPr>
          <p:cNvPr id="6" name="Line 5"/>
          <p:cNvSpPr>
            <a:spLocks noChangeAspect="1" noChangeShapeType="1"/>
          </p:cNvSpPr>
          <p:nvPr/>
        </p:nvSpPr>
        <p:spPr bwMode="auto">
          <a:xfrm>
            <a:off x="4502150" y="979488"/>
            <a:ext cx="4318000" cy="1587"/>
          </a:xfrm>
          <a:prstGeom prst="line">
            <a:avLst/>
          </a:prstGeom>
          <a:noFill/>
          <a:ln w="12700">
            <a:solidFill>
              <a:srgbClr val="333399"/>
            </a:solidFill>
            <a:round/>
            <a:headEnd type="none" w="sm" len="sm"/>
            <a:tailEnd type="none" w="sm" len="sm"/>
          </a:ln>
        </p:spPr>
        <p:txBody>
          <a:bodyPr/>
          <a:lstStyle/>
          <a:p>
            <a:endParaRPr lang="zh-CN" altLang="en-US"/>
          </a:p>
        </p:txBody>
      </p:sp>
      <p:sp>
        <p:nvSpPr>
          <p:cNvPr id="7" name="Rectangle 6"/>
          <p:cNvSpPr>
            <a:spLocks noChangeArrowheads="1"/>
          </p:cNvSpPr>
          <p:nvPr/>
        </p:nvSpPr>
        <p:spPr bwMode="auto">
          <a:xfrm>
            <a:off x="381000" y="6535738"/>
            <a:ext cx="27416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defRPr/>
            </a:pPr>
            <a:r>
              <a:rPr lang="en-US" altLang="zh-CN" sz="1400" i="1" smtClean="0">
                <a:solidFill>
                  <a:srgbClr val="333399"/>
                </a:solidFill>
                <a:latin typeface="Times New Roman" panose="02020603050405020304" pitchFamily="18" charset="0"/>
              </a:rPr>
              <a:t>   </a:t>
            </a:r>
          </a:p>
        </p:txBody>
      </p:sp>
      <p:sp>
        <p:nvSpPr>
          <p:cNvPr id="8" name="WordArt 11"/>
          <p:cNvSpPr>
            <a:spLocks noChangeArrowheads="1" noChangeShapeType="1" noTextEdit="1"/>
          </p:cNvSpPr>
          <p:nvPr/>
        </p:nvSpPr>
        <p:spPr bwMode="auto">
          <a:xfrm>
            <a:off x="250825" y="836613"/>
            <a:ext cx="4105275" cy="215900"/>
          </a:xfrm>
          <a:prstGeom prst="rect">
            <a:avLst/>
          </a:prstGeom>
        </p:spPr>
        <p:txBody>
          <a:bodyPr wrap="none" fromWordArt="1">
            <a:prstTxWarp prst="textPlain">
              <a:avLst>
                <a:gd name="adj" fmla="val 50000"/>
              </a:avLst>
            </a:prstTxWarp>
          </a:bodyPr>
          <a:lstStyle/>
          <a:p>
            <a:r>
              <a:rPr lang="en-US" altLang="zh-CN" sz="2400" b="1" kern="1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Arial Black"/>
              </a:rPr>
              <a:t>Beijing University of Aeronautics and Astronautics</a:t>
            </a:r>
            <a:endParaRPr lang="zh-CN" altLang="en-US" sz="2400" b="1" kern="1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Arial Black"/>
            </a:endParaRPr>
          </a:p>
        </p:txBody>
      </p:sp>
      <p:pic>
        <p:nvPicPr>
          <p:cNvPr id="9" name="Picture 12" descr="buaa_1"/>
          <p:cNvPicPr>
            <a:picLocks noChangeAspect="1" noChangeArrowheads="1"/>
          </p:cNvPicPr>
          <p:nvPr/>
        </p:nvPicPr>
        <p:blipFill>
          <a:blip r:embed="rId2" cstate="print"/>
          <a:srcRect r="77940" b="-5197"/>
          <a:stretch>
            <a:fillRect/>
          </a:stretch>
        </p:blipFill>
        <p:spPr bwMode="auto">
          <a:xfrm>
            <a:off x="239713" y="82550"/>
            <a:ext cx="658812" cy="682625"/>
          </a:xfrm>
          <a:prstGeom prst="rect">
            <a:avLst/>
          </a:prstGeom>
          <a:noFill/>
          <a:ln w="9525">
            <a:noFill/>
            <a:miter lim="800000"/>
            <a:headEnd/>
            <a:tailEnd/>
          </a:ln>
        </p:spPr>
      </p:pic>
      <p:pic>
        <p:nvPicPr>
          <p:cNvPr id="10" name="Picture 13" descr="buaa_1"/>
          <p:cNvPicPr>
            <a:picLocks noChangeAspect="1" noChangeArrowheads="1"/>
          </p:cNvPicPr>
          <p:nvPr/>
        </p:nvPicPr>
        <p:blipFill>
          <a:blip r:embed="rId2" cstate="print"/>
          <a:srcRect l="20741" b="34387"/>
          <a:stretch>
            <a:fillRect/>
          </a:stretch>
        </p:blipFill>
        <p:spPr bwMode="auto">
          <a:xfrm>
            <a:off x="960438" y="115888"/>
            <a:ext cx="2747962" cy="493712"/>
          </a:xfrm>
          <a:prstGeom prst="rect">
            <a:avLst/>
          </a:prstGeom>
          <a:noFill/>
          <a:ln w="9525">
            <a:noFill/>
            <a:miter lim="800000"/>
            <a:headEnd/>
            <a:tailEnd/>
          </a:ln>
        </p:spPr>
      </p:pic>
      <p:sp>
        <p:nvSpPr>
          <p:cNvPr id="2050" name="Rectangle 2"/>
          <p:cNvSpPr>
            <a:spLocks noGrp="1" noChangeArrowheads="1"/>
          </p:cNvSpPr>
          <p:nvPr>
            <p:ph type="ctrTitle"/>
          </p:nvPr>
        </p:nvSpPr>
        <p:spPr>
          <a:xfrm>
            <a:off x="685800" y="2130425"/>
            <a:ext cx="7772400" cy="1470025"/>
          </a:xfrm>
        </p:spPr>
        <p:txBody>
          <a:bodyPr lIns="92075" anchorCtr="1"/>
          <a:lstStyle>
            <a:lvl1pPr>
              <a:defRPr/>
            </a:lvl1pPr>
          </a:lstStyle>
          <a:p>
            <a:r>
              <a:rPr lang="zh-CN" altLang="en-US" smtClean="0"/>
              <a:t>单击此处编辑母版标题样式</a:t>
            </a:r>
            <a:endParaRPr lang="zh-CN" altLang="en-US" dirty="0"/>
          </a:p>
        </p:txBody>
      </p:sp>
      <p:sp>
        <p:nvSpPr>
          <p:cNvPr id="2055" name="Rectangle 7"/>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smtClean="0"/>
              <a:t>单击此处编辑母版副标题样式</a:t>
            </a:r>
            <a:endParaRPr lang="zh-CN" altLang="en-US"/>
          </a:p>
        </p:txBody>
      </p:sp>
      <p:sp>
        <p:nvSpPr>
          <p:cNvPr id="11" name="矩形 10"/>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19838" y="115888"/>
            <a:ext cx="1997075" cy="6132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115888"/>
            <a:ext cx="5843588" cy="6132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0" y="115888"/>
            <a:ext cx="7993063" cy="61325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115888"/>
            <a:ext cx="7345363" cy="6858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7088" y="1524000"/>
            <a:ext cx="3668712"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668713"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27088" y="3962400"/>
            <a:ext cx="3668712"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62400"/>
            <a:ext cx="3668713"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3850" y="115888"/>
            <a:ext cx="7345363"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7088" y="1524000"/>
            <a:ext cx="7489825" cy="4724400"/>
          </a:xfrm>
        </p:spPr>
        <p:txBody>
          <a:bodyPr/>
          <a:lstStyle/>
          <a:p>
            <a:pPr lvl="0"/>
            <a:r>
              <a:rPr lang="zh-CN" altLang="en-US" noProof="0" smtClean="0"/>
              <a:t>单击图标添加表格</a:t>
            </a:r>
            <a:endParaRPr lang="zh-CN" altLang="en-US" noProof="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15888"/>
            <a:ext cx="7345363"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7088" y="1524000"/>
            <a:ext cx="3668712"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668713"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15888"/>
            <a:ext cx="7345363" cy="68580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27088" y="1524000"/>
            <a:ext cx="7489825"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黑体" pitchFamily="49" charset="-122"/>
                <a:ea typeface="黑体" pitchFamily="49" charset="-122"/>
              </a:defRPr>
            </a:lvl1pPr>
          </a:lstStyle>
          <a:p>
            <a:fld id="{9AF9A86F-4C65-4CC1-931E-EE6BE4DF7BF1}" type="slidenum">
              <a:rPr lang="zh-CN" altLang="en-US"/>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96752"/>
            <a:ext cx="8424936" cy="5051648"/>
          </a:xfrm>
        </p:spPr>
        <p:txBody>
          <a:bodyPr/>
          <a:lstStyle>
            <a:lvl1pPr marL="234950" indent="-234950">
              <a:buClr>
                <a:srgbClr val="002060"/>
              </a:buClr>
              <a:buSzPct val="80000"/>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矩形 3"/>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1524000"/>
            <a:ext cx="3668712"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668713"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矩形 4"/>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85720" y="142852"/>
            <a:ext cx="8229600" cy="654032"/>
          </a:xfrm>
        </p:spPr>
        <p:txBody>
          <a:bodyPr/>
          <a:lstStyle>
            <a:lvl1pPr>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矩形 2"/>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3" name="Line 4"/>
          <p:cNvSpPr>
            <a:spLocks noChangeShapeType="1"/>
          </p:cNvSpPr>
          <p:nvPr/>
        </p:nvSpPr>
        <p:spPr bwMode="auto">
          <a:xfrm>
            <a:off x="338138" y="6554788"/>
            <a:ext cx="8501062" cy="0"/>
          </a:xfrm>
          <a:prstGeom prst="line">
            <a:avLst/>
          </a:prstGeom>
          <a:noFill/>
          <a:ln w="47625" cmpd="thickThin">
            <a:solidFill>
              <a:srgbClr val="333399"/>
            </a:solidFill>
            <a:round/>
            <a:headEnd type="none" w="sm" len="sm"/>
            <a:tailEnd type="none" w="sm" len="sm"/>
          </a:ln>
        </p:spPr>
        <p:txBody>
          <a:bodyPr/>
          <a:lstStyle/>
          <a:p>
            <a:endParaRPr lang="zh-CN" altLang="en-US"/>
          </a:p>
        </p:txBody>
      </p:sp>
      <p:sp>
        <p:nvSpPr>
          <p:cNvPr id="5" name="Line 5"/>
          <p:cNvSpPr>
            <a:spLocks noChangeShapeType="1"/>
          </p:cNvSpPr>
          <p:nvPr/>
        </p:nvSpPr>
        <p:spPr bwMode="auto">
          <a:xfrm flipV="1">
            <a:off x="338138" y="779463"/>
            <a:ext cx="8424862" cy="0"/>
          </a:xfrm>
          <a:prstGeom prst="line">
            <a:avLst/>
          </a:prstGeom>
          <a:noFill/>
          <a:ln w="38100">
            <a:solidFill>
              <a:srgbClr val="333399"/>
            </a:solidFill>
            <a:round/>
            <a:headEnd type="none" w="sm" len="sm"/>
            <a:tailEnd type="none" w="sm" len="sm"/>
          </a:ln>
        </p:spPr>
        <p:txBody>
          <a:bodyPr/>
          <a:lstStyle/>
          <a:p>
            <a:endParaRPr lang="zh-CN" altLang="en-US"/>
          </a:p>
        </p:txBody>
      </p:sp>
      <p:sp>
        <p:nvSpPr>
          <p:cNvPr id="6" name="Line 6"/>
          <p:cNvSpPr>
            <a:spLocks noChangeAspect="1" noChangeShapeType="1"/>
          </p:cNvSpPr>
          <p:nvPr/>
        </p:nvSpPr>
        <p:spPr bwMode="auto">
          <a:xfrm>
            <a:off x="338138" y="847725"/>
            <a:ext cx="5830887" cy="1588"/>
          </a:xfrm>
          <a:prstGeom prst="line">
            <a:avLst/>
          </a:prstGeom>
          <a:noFill/>
          <a:ln w="12700">
            <a:solidFill>
              <a:srgbClr val="333399"/>
            </a:solidFill>
            <a:round/>
            <a:headEnd type="none" w="sm" len="sm"/>
            <a:tailEnd type="none" w="sm" len="sm"/>
          </a:ln>
        </p:spPr>
        <p:txBody>
          <a:bodyPr/>
          <a:lstStyle/>
          <a:p>
            <a:endParaRPr lang="zh-CN" altLang="en-US"/>
          </a:p>
        </p:txBody>
      </p:sp>
      <p:sp>
        <p:nvSpPr>
          <p:cNvPr id="7" name="Line 7"/>
          <p:cNvSpPr>
            <a:spLocks noChangeAspect="1" noChangeShapeType="1"/>
          </p:cNvSpPr>
          <p:nvPr/>
        </p:nvSpPr>
        <p:spPr bwMode="auto">
          <a:xfrm>
            <a:off x="338138" y="890588"/>
            <a:ext cx="5830887" cy="3175"/>
          </a:xfrm>
          <a:prstGeom prst="line">
            <a:avLst/>
          </a:prstGeom>
          <a:noFill/>
          <a:ln w="12700">
            <a:solidFill>
              <a:srgbClr val="333399"/>
            </a:solidFill>
            <a:round/>
            <a:headEnd type="none" w="sm" len="sm"/>
            <a:tailEnd type="none" w="sm" len="sm"/>
          </a:ln>
        </p:spPr>
        <p:txBody>
          <a:bodyPr/>
          <a:lstStyle/>
          <a:p>
            <a:endParaRPr lang="zh-CN" altLang="en-US"/>
          </a:p>
        </p:txBody>
      </p:sp>
      <p:sp>
        <p:nvSpPr>
          <p:cNvPr id="8" name="Rectangle 8"/>
          <p:cNvSpPr>
            <a:spLocks noChangeArrowheads="1"/>
          </p:cNvSpPr>
          <p:nvPr/>
        </p:nvSpPr>
        <p:spPr bwMode="auto">
          <a:xfrm>
            <a:off x="381000" y="6600825"/>
            <a:ext cx="27416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defRPr/>
            </a:pPr>
            <a:r>
              <a:rPr lang="en-US" altLang="zh-CN" sz="1400" i="1" smtClean="0">
                <a:solidFill>
                  <a:srgbClr val="333399"/>
                </a:solidFill>
                <a:latin typeface="Times New Roman" panose="02020603050405020304" pitchFamily="18" charset="0"/>
              </a:rPr>
              <a:t>   </a:t>
            </a:r>
          </a:p>
        </p:txBody>
      </p:sp>
      <p:sp>
        <p:nvSpPr>
          <p:cNvPr id="9" name="WordArt 12"/>
          <p:cNvSpPr>
            <a:spLocks noChangeArrowheads="1" noChangeShapeType="1" noTextEdit="1"/>
          </p:cNvSpPr>
          <p:nvPr/>
        </p:nvSpPr>
        <p:spPr bwMode="auto">
          <a:xfrm>
            <a:off x="6229350" y="808038"/>
            <a:ext cx="2879725" cy="215900"/>
          </a:xfrm>
          <a:prstGeom prst="rect">
            <a:avLst/>
          </a:prstGeom>
        </p:spPr>
        <p:txBody>
          <a:bodyPr wrap="none" fromWordArt="1">
            <a:prstTxWarp prst="textPlain">
              <a:avLst>
                <a:gd name="adj" fmla="val 50000"/>
              </a:avLst>
            </a:prstTxWarp>
          </a:bodyPr>
          <a:lstStyle/>
          <a:p>
            <a:r>
              <a:rPr lang="en-US" altLang="zh-CN" sz="2400" b="1" kern="1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Arial Black"/>
              </a:rPr>
              <a:t>Beijing University of Aeronautics and Astronautics</a:t>
            </a:r>
            <a:endParaRPr lang="zh-CN" altLang="en-US" sz="2400" b="1" kern="1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Arial Black"/>
            </a:endParaRPr>
          </a:p>
        </p:txBody>
      </p:sp>
      <p:pic>
        <p:nvPicPr>
          <p:cNvPr id="10" name="Picture 14" descr="buaa_1"/>
          <p:cNvPicPr>
            <a:picLocks noChangeAspect="1" noChangeArrowheads="1"/>
          </p:cNvPicPr>
          <p:nvPr/>
        </p:nvPicPr>
        <p:blipFill>
          <a:blip r:embed="rId2" cstate="print"/>
          <a:srcRect r="77940" b="-5197"/>
          <a:stretch>
            <a:fillRect/>
          </a:stretch>
        </p:blipFill>
        <p:spPr bwMode="auto">
          <a:xfrm>
            <a:off x="6334125" y="82550"/>
            <a:ext cx="542925" cy="561975"/>
          </a:xfrm>
          <a:prstGeom prst="rect">
            <a:avLst/>
          </a:prstGeom>
          <a:noFill/>
          <a:ln w="9525">
            <a:noFill/>
            <a:miter lim="800000"/>
            <a:headEnd/>
            <a:tailEnd/>
          </a:ln>
        </p:spPr>
      </p:pic>
      <p:pic>
        <p:nvPicPr>
          <p:cNvPr id="11" name="Picture 15" descr="buaa_1"/>
          <p:cNvPicPr>
            <a:picLocks noChangeAspect="1" noChangeArrowheads="1"/>
          </p:cNvPicPr>
          <p:nvPr/>
        </p:nvPicPr>
        <p:blipFill>
          <a:blip r:embed="rId2" cstate="print"/>
          <a:srcRect l="20737" b="34488"/>
          <a:stretch>
            <a:fillRect/>
          </a:stretch>
        </p:blipFill>
        <p:spPr bwMode="auto">
          <a:xfrm>
            <a:off x="6884988" y="115888"/>
            <a:ext cx="2224087" cy="400050"/>
          </a:xfrm>
          <a:prstGeom prst="rect">
            <a:avLst/>
          </a:prstGeom>
          <a:noFill/>
          <a:ln w="9525">
            <a:noFill/>
            <a:miter lim="800000"/>
            <a:headEnd/>
            <a:tailEnd/>
          </a:ln>
        </p:spPr>
      </p:pic>
      <p:sp>
        <p:nvSpPr>
          <p:cNvPr id="13" name="TextBox 22"/>
          <p:cNvSpPr txBox="1">
            <a:spLocks noChangeArrowheads="1"/>
          </p:cNvSpPr>
          <p:nvPr/>
        </p:nvSpPr>
        <p:spPr bwMode="auto">
          <a:xfrm>
            <a:off x="285750" y="285750"/>
            <a:ext cx="428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latin typeface="黑体" panose="02010609060101010101" pitchFamily="49" charset="-122"/>
              <a:ea typeface="黑体" panose="02010609060101010101" pitchFamily="49" charset="-122"/>
            </a:endParaRPr>
          </a:p>
        </p:txBody>
      </p:sp>
      <p:sp>
        <p:nvSpPr>
          <p:cNvPr id="4" name="标题 1"/>
          <p:cNvSpPr>
            <a:spLocks noGrp="1"/>
          </p:cNvSpPr>
          <p:nvPr>
            <p:ph type="title"/>
          </p:nvPr>
        </p:nvSpPr>
        <p:spPr>
          <a:xfrm>
            <a:off x="323850" y="115888"/>
            <a:ext cx="7345363" cy="685800"/>
          </a:xfrm>
        </p:spPr>
        <p:txBody>
          <a:bodyPr/>
          <a:lstStyle/>
          <a:p>
            <a:r>
              <a:rPr lang="zh-CN" altLang="en-US" smtClean="0"/>
              <a:t>单击此处编辑母版标题样式</a:t>
            </a:r>
            <a:endParaRPr lang="zh-CN" altLang="en-US" dirty="0"/>
          </a:p>
        </p:txBody>
      </p:sp>
      <p:sp>
        <p:nvSpPr>
          <p:cNvPr id="14" name="矩形 13"/>
          <p:cNvSpPr/>
          <p:nvPr userDrawn="1"/>
        </p:nvSpPr>
        <p:spPr>
          <a:xfrm>
            <a:off x="7864680" y="6309320"/>
            <a:ext cx="1092464" cy="369332"/>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smtClean="0">
                <a:solidFill>
                  <a:schemeClr val="tx1">
                    <a:lumMod val="65000"/>
                    <a:lumOff val="35000"/>
                  </a:schemeClr>
                </a:solidFill>
                <a:latin typeface="微软雅黑" panose="020B0503020204020204" pitchFamily="34" charset="-122"/>
                <a:ea typeface="微软雅黑" panose="020B0503020204020204" pitchFamily="34" charset="-122"/>
              </a:rPr>
              <a:t>‹#›</a:t>
            </a:fld>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/32</a:t>
            </a:r>
            <a:r>
              <a:rPr lang="zh-CN" altLang="en-US" sz="1200" dirty="0" smtClean="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Line 4"/>
          <p:cNvSpPr>
            <a:spLocks noChangeShapeType="1"/>
          </p:cNvSpPr>
          <p:nvPr/>
        </p:nvSpPr>
        <p:spPr bwMode="auto">
          <a:xfrm>
            <a:off x="338138" y="6554788"/>
            <a:ext cx="8501062" cy="0"/>
          </a:xfrm>
          <a:prstGeom prst="line">
            <a:avLst/>
          </a:prstGeom>
          <a:noFill/>
          <a:ln w="47625" cmpd="thickThin">
            <a:solidFill>
              <a:srgbClr val="333399"/>
            </a:solidFill>
            <a:round/>
            <a:headEnd type="none" w="sm" len="sm"/>
            <a:tailEnd type="none" w="sm" len="sm"/>
          </a:ln>
        </p:spPr>
        <p:txBody>
          <a:bodyPr/>
          <a:lstStyle/>
          <a:p>
            <a:endParaRPr lang="zh-CN" altLang="en-US"/>
          </a:p>
        </p:txBody>
      </p:sp>
      <p:sp>
        <p:nvSpPr>
          <p:cNvPr id="6" name="Line 5"/>
          <p:cNvSpPr>
            <a:spLocks noChangeShapeType="1"/>
          </p:cNvSpPr>
          <p:nvPr/>
        </p:nvSpPr>
        <p:spPr bwMode="auto">
          <a:xfrm flipV="1">
            <a:off x="338138" y="779463"/>
            <a:ext cx="8424862" cy="0"/>
          </a:xfrm>
          <a:prstGeom prst="line">
            <a:avLst/>
          </a:prstGeom>
          <a:noFill/>
          <a:ln w="38100">
            <a:solidFill>
              <a:srgbClr val="333399"/>
            </a:solidFill>
            <a:round/>
            <a:headEnd type="none" w="sm" len="sm"/>
            <a:tailEnd type="none" w="sm" len="sm"/>
          </a:ln>
        </p:spPr>
        <p:txBody>
          <a:bodyPr/>
          <a:lstStyle/>
          <a:p>
            <a:endParaRPr lang="zh-CN" altLang="en-US"/>
          </a:p>
        </p:txBody>
      </p:sp>
      <p:sp>
        <p:nvSpPr>
          <p:cNvPr id="7" name="Line 6"/>
          <p:cNvSpPr>
            <a:spLocks noChangeAspect="1" noChangeShapeType="1"/>
          </p:cNvSpPr>
          <p:nvPr/>
        </p:nvSpPr>
        <p:spPr bwMode="auto">
          <a:xfrm>
            <a:off x="338138" y="847725"/>
            <a:ext cx="5830887" cy="1588"/>
          </a:xfrm>
          <a:prstGeom prst="line">
            <a:avLst/>
          </a:prstGeom>
          <a:noFill/>
          <a:ln w="12700">
            <a:solidFill>
              <a:srgbClr val="333399"/>
            </a:solidFill>
            <a:round/>
            <a:headEnd type="none" w="sm" len="sm"/>
            <a:tailEnd type="none" w="sm" len="sm"/>
          </a:ln>
        </p:spPr>
        <p:txBody>
          <a:bodyPr/>
          <a:lstStyle/>
          <a:p>
            <a:endParaRPr lang="zh-CN" altLang="en-US"/>
          </a:p>
        </p:txBody>
      </p:sp>
      <p:sp>
        <p:nvSpPr>
          <p:cNvPr id="8" name="Line 7"/>
          <p:cNvSpPr>
            <a:spLocks noChangeAspect="1" noChangeShapeType="1"/>
          </p:cNvSpPr>
          <p:nvPr/>
        </p:nvSpPr>
        <p:spPr bwMode="auto">
          <a:xfrm>
            <a:off x="338138" y="890588"/>
            <a:ext cx="5830887" cy="3175"/>
          </a:xfrm>
          <a:prstGeom prst="line">
            <a:avLst/>
          </a:prstGeom>
          <a:noFill/>
          <a:ln w="12700">
            <a:solidFill>
              <a:srgbClr val="333399"/>
            </a:solidFill>
            <a:round/>
            <a:headEnd type="none" w="sm" len="sm"/>
            <a:tailEnd type="none" w="sm" len="sm"/>
          </a:ln>
        </p:spPr>
        <p:txBody>
          <a:bodyPr/>
          <a:lstStyle/>
          <a:p>
            <a:endParaRPr lang="zh-CN" altLang="en-US"/>
          </a:p>
        </p:txBody>
      </p:sp>
      <p:sp>
        <p:nvSpPr>
          <p:cNvPr id="9" name="Rectangle 8"/>
          <p:cNvSpPr>
            <a:spLocks noChangeArrowheads="1"/>
          </p:cNvSpPr>
          <p:nvPr/>
        </p:nvSpPr>
        <p:spPr bwMode="auto">
          <a:xfrm>
            <a:off x="381000" y="6600825"/>
            <a:ext cx="27416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defRPr/>
            </a:pPr>
            <a:r>
              <a:rPr lang="en-US" altLang="zh-CN" sz="1400" i="1" smtClean="0">
                <a:solidFill>
                  <a:srgbClr val="333399"/>
                </a:solidFill>
                <a:latin typeface="Times New Roman" panose="02020603050405020304" pitchFamily="18" charset="0"/>
              </a:rPr>
              <a:t>   </a:t>
            </a:r>
          </a:p>
        </p:txBody>
      </p:sp>
      <p:pic>
        <p:nvPicPr>
          <p:cNvPr id="11" name="Picture 14" descr="buaa_1"/>
          <p:cNvPicPr>
            <a:picLocks noChangeAspect="1" noChangeArrowheads="1"/>
          </p:cNvPicPr>
          <p:nvPr/>
        </p:nvPicPr>
        <p:blipFill>
          <a:blip r:embed="rId2" cstate="print"/>
          <a:srcRect r="77940" b="-5197"/>
          <a:stretch>
            <a:fillRect/>
          </a:stretch>
        </p:blipFill>
        <p:spPr bwMode="auto">
          <a:xfrm>
            <a:off x="6334125" y="82550"/>
            <a:ext cx="542925" cy="561975"/>
          </a:xfrm>
          <a:prstGeom prst="rect">
            <a:avLst/>
          </a:prstGeom>
          <a:noFill/>
          <a:ln w="9525">
            <a:noFill/>
            <a:miter lim="800000"/>
            <a:headEnd/>
            <a:tailEnd/>
          </a:ln>
        </p:spPr>
      </p:pic>
      <p:pic>
        <p:nvPicPr>
          <p:cNvPr id="12" name="Picture 15" descr="buaa_1"/>
          <p:cNvPicPr>
            <a:picLocks noChangeAspect="1" noChangeArrowheads="1"/>
          </p:cNvPicPr>
          <p:nvPr/>
        </p:nvPicPr>
        <p:blipFill>
          <a:blip r:embed="rId2" cstate="print"/>
          <a:srcRect l="20737" b="34488"/>
          <a:stretch>
            <a:fillRect/>
          </a:stretch>
        </p:blipFill>
        <p:spPr bwMode="auto">
          <a:xfrm>
            <a:off x="6884988" y="115888"/>
            <a:ext cx="2224087" cy="400050"/>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323850" y="115888"/>
            <a:ext cx="7345363" cy="685800"/>
          </a:xfrm>
          <a:prstGeom prst="rect">
            <a:avLst/>
          </a:prstGeom>
          <a:noFill/>
          <a:ln w="9525">
            <a:noFill/>
            <a:miter lim="800000"/>
            <a:headEnd/>
            <a:tailEnd/>
          </a:ln>
          <a:effectLst/>
        </p:spPr>
        <p:txBody>
          <a:bodyPr vert="horz" wrap="square" lIns="57600" tIns="46038" rIns="92075" bIns="46038" numCol="1" anchor="ctr" anchorCtr="0" compatLnSpc="1">
            <a:prstTxWarp prst="textNoShape">
              <a:avLst/>
            </a:prstTxWarp>
          </a:bodyPr>
          <a:lstStyle/>
          <a:p>
            <a:pPr lvl="0"/>
            <a:endParaRPr lang="zh-CN" altLang="zh-CN" dirty="0" smtClean="0"/>
          </a:p>
        </p:txBody>
      </p:sp>
      <p:sp>
        <p:nvSpPr>
          <p:cNvPr id="2" name="Line 4"/>
          <p:cNvSpPr>
            <a:spLocks noChangeShapeType="1"/>
          </p:cNvSpPr>
          <p:nvPr/>
        </p:nvSpPr>
        <p:spPr bwMode="auto">
          <a:xfrm>
            <a:off x="338138" y="6554788"/>
            <a:ext cx="8501062" cy="0"/>
          </a:xfrm>
          <a:prstGeom prst="line">
            <a:avLst/>
          </a:prstGeom>
          <a:noFill/>
          <a:ln w="47625" cmpd="thickThin">
            <a:solidFill>
              <a:srgbClr val="333399"/>
            </a:solidFill>
            <a:round/>
            <a:headEnd type="none" w="sm" len="sm"/>
            <a:tailEnd type="none" w="sm" len="sm"/>
          </a:ln>
        </p:spPr>
        <p:txBody>
          <a:bodyPr/>
          <a:lstStyle/>
          <a:p>
            <a:endParaRPr lang="zh-CN" altLang="en-US"/>
          </a:p>
        </p:txBody>
      </p:sp>
      <p:sp>
        <p:nvSpPr>
          <p:cNvPr id="1028" name="Line 5"/>
          <p:cNvSpPr>
            <a:spLocks noChangeShapeType="1"/>
          </p:cNvSpPr>
          <p:nvPr/>
        </p:nvSpPr>
        <p:spPr bwMode="auto">
          <a:xfrm flipV="1">
            <a:off x="338138" y="779463"/>
            <a:ext cx="8424862" cy="0"/>
          </a:xfrm>
          <a:prstGeom prst="line">
            <a:avLst/>
          </a:prstGeom>
          <a:noFill/>
          <a:ln w="38100">
            <a:solidFill>
              <a:srgbClr val="333399"/>
            </a:solidFill>
            <a:round/>
            <a:headEnd type="none" w="sm" len="sm"/>
            <a:tailEnd type="none" w="sm" len="sm"/>
          </a:ln>
        </p:spPr>
        <p:txBody>
          <a:bodyPr/>
          <a:lstStyle/>
          <a:p>
            <a:endParaRPr lang="zh-CN" altLang="en-US"/>
          </a:p>
        </p:txBody>
      </p:sp>
      <p:sp>
        <p:nvSpPr>
          <p:cNvPr id="1029" name="Line 6"/>
          <p:cNvSpPr>
            <a:spLocks noChangeAspect="1" noChangeShapeType="1"/>
          </p:cNvSpPr>
          <p:nvPr/>
        </p:nvSpPr>
        <p:spPr bwMode="auto">
          <a:xfrm>
            <a:off x="338138" y="847725"/>
            <a:ext cx="5830887" cy="1588"/>
          </a:xfrm>
          <a:prstGeom prst="line">
            <a:avLst/>
          </a:prstGeom>
          <a:noFill/>
          <a:ln w="12700">
            <a:solidFill>
              <a:srgbClr val="333399"/>
            </a:solidFill>
            <a:round/>
            <a:headEnd type="none" w="sm" len="sm"/>
            <a:tailEnd type="none" w="sm" len="sm"/>
          </a:ln>
        </p:spPr>
        <p:txBody>
          <a:bodyPr/>
          <a:lstStyle/>
          <a:p>
            <a:endParaRPr lang="zh-CN" altLang="en-US"/>
          </a:p>
        </p:txBody>
      </p:sp>
      <p:sp>
        <p:nvSpPr>
          <p:cNvPr id="1030" name="Line 7"/>
          <p:cNvSpPr>
            <a:spLocks noChangeAspect="1" noChangeShapeType="1"/>
          </p:cNvSpPr>
          <p:nvPr/>
        </p:nvSpPr>
        <p:spPr bwMode="auto">
          <a:xfrm>
            <a:off x="338138" y="890588"/>
            <a:ext cx="5830887" cy="3175"/>
          </a:xfrm>
          <a:prstGeom prst="line">
            <a:avLst/>
          </a:prstGeom>
          <a:noFill/>
          <a:ln w="12700">
            <a:solidFill>
              <a:srgbClr val="333399"/>
            </a:solidFill>
            <a:round/>
            <a:headEnd type="none" w="sm" len="sm"/>
            <a:tailEnd type="none" w="sm" len="sm"/>
          </a:ln>
        </p:spPr>
        <p:txBody>
          <a:bodyPr/>
          <a:lstStyle/>
          <a:p>
            <a:endParaRPr lang="zh-CN" altLang="en-US"/>
          </a:p>
        </p:txBody>
      </p:sp>
      <p:sp>
        <p:nvSpPr>
          <p:cNvPr id="1031" name="Rectangle 8"/>
          <p:cNvSpPr>
            <a:spLocks noChangeArrowheads="1"/>
          </p:cNvSpPr>
          <p:nvPr/>
        </p:nvSpPr>
        <p:spPr bwMode="auto">
          <a:xfrm>
            <a:off x="381000" y="6600825"/>
            <a:ext cx="27416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defRPr/>
            </a:pPr>
            <a:r>
              <a:rPr lang="en-US" altLang="zh-CN" sz="1400" i="1" smtClean="0">
                <a:solidFill>
                  <a:srgbClr val="333399"/>
                </a:solidFill>
                <a:latin typeface="Times New Roman" panose="02020603050405020304" pitchFamily="18" charset="0"/>
              </a:rPr>
              <a:t>   </a:t>
            </a:r>
          </a:p>
        </p:txBody>
      </p:sp>
      <p:sp>
        <p:nvSpPr>
          <p:cNvPr id="1032" name="Rectangle 9"/>
          <p:cNvSpPr>
            <a:spLocks noGrp="1" noChangeArrowheads="1"/>
          </p:cNvSpPr>
          <p:nvPr>
            <p:ph type="body" idx="1"/>
          </p:nvPr>
        </p:nvSpPr>
        <p:spPr bwMode="auto">
          <a:xfrm>
            <a:off x="827088" y="1524000"/>
            <a:ext cx="7489825" cy="4724400"/>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p>
            <a:pPr lvl="0"/>
            <a:r>
              <a:rPr lang="en-US" altLang="zh-CN" dirty="0" smtClean="0"/>
              <a:t>Click to edit Master text styles</a:t>
            </a:r>
          </a:p>
        </p:txBody>
      </p:sp>
      <p:sp>
        <p:nvSpPr>
          <p:cNvPr id="1033" name="WordArt 12"/>
          <p:cNvSpPr>
            <a:spLocks noChangeArrowheads="1" noChangeShapeType="1" noTextEdit="1"/>
          </p:cNvSpPr>
          <p:nvPr/>
        </p:nvSpPr>
        <p:spPr bwMode="auto">
          <a:xfrm>
            <a:off x="6732240" y="808037"/>
            <a:ext cx="2376835" cy="234951"/>
          </a:xfrm>
          <a:prstGeom prst="rect">
            <a:avLst/>
          </a:prstGeom>
        </p:spPr>
        <p:txBody>
          <a:bodyPr wrap="none" fromWordArt="1">
            <a:prstTxWarp prst="textPlain">
              <a:avLst>
                <a:gd name="adj" fmla="val 50000"/>
              </a:avLst>
            </a:prstTxWarp>
          </a:bodyPr>
          <a:lstStyle/>
          <a:p>
            <a:r>
              <a:rPr lang="en-US" altLang="zh-CN" sz="700" b="1" kern="10" dirty="0" smtClean="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微软雅黑" panose="020B0503020204020204" pitchFamily="34" charset="-122"/>
                <a:ea typeface="微软雅黑" panose="020B0503020204020204" pitchFamily="34" charset="-122"/>
              </a:rPr>
              <a:t>BEIHANG UNIVERSITY</a:t>
            </a:r>
            <a:endParaRPr lang="zh-CN" altLang="en-US" sz="700" b="1" kern="10" dirty="0">
              <a:ln w="12700">
                <a:solidFill>
                  <a:srgbClr val="EAEAEA"/>
                </a:solidFill>
                <a:round/>
                <a:headEnd type="none" w="sm" len="sm"/>
                <a:tailEnd type="none" w="sm" len="sm"/>
              </a:ln>
              <a:gradFill rotWithShape="1">
                <a:gsLst>
                  <a:gs pos="0">
                    <a:srgbClr val="333399"/>
                  </a:gs>
                  <a:gs pos="100000">
                    <a:srgbClr val="000066"/>
                  </a:gs>
                </a:gsLst>
                <a:lin ang="5400000" scaled="1"/>
              </a:gradFill>
              <a:effectLst>
                <a:outerShdw dist="35921" dir="2700000" sy="50000" kx="2115830" algn="bl" rotWithShape="0">
                  <a:srgbClr val="C0C0C0">
                    <a:alpha val="79999"/>
                  </a:srgbClr>
                </a:outerShdw>
              </a:effectLst>
              <a:latin typeface="微软雅黑" panose="020B0503020204020204" pitchFamily="34" charset="-122"/>
              <a:ea typeface="微软雅黑" panose="020B0503020204020204" pitchFamily="34" charset="-122"/>
            </a:endParaRPr>
          </a:p>
        </p:txBody>
      </p:sp>
      <p:pic>
        <p:nvPicPr>
          <p:cNvPr id="1034" name="Picture 14" descr="buaa_1"/>
          <p:cNvPicPr>
            <a:picLocks noChangeAspect="1" noChangeArrowheads="1"/>
          </p:cNvPicPr>
          <p:nvPr/>
        </p:nvPicPr>
        <p:blipFill>
          <a:blip r:embed="rId19" cstate="print"/>
          <a:srcRect r="77940" b="-5197"/>
          <a:stretch>
            <a:fillRect/>
          </a:stretch>
        </p:blipFill>
        <p:spPr bwMode="auto">
          <a:xfrm>
            <a:off x="6334125" y="82550"/>
            <a:ext cx="542925" cy="561975"/>
          </a:xfrm>
          <a:prstGeom prst="rect">
            <a:avLst/>
          </a:prstGeom>
          <a:noFill/>
          <a:ln w="9525">
            <a:noFill/>
            <a:miter lim="800000"/>
            <a:headEnd/>
            <a:tailEnd/>
          </a:ln>
        </p:spPr>
      </p:pic>
      <p:pic>
        <p:nvPicPr>
          <p:cNvPr id="1035" name="Picture 15" descr="buaa_1"/>
          <p:cNvPicPr>
            <a:picLocks noChangeAspect="1" noChangeArrowheads="1"/>
          </p:cNvPicPr>
          <p:nvPr/>
        </p:nvPicPr>
        <p:blipFill>
          <a:blip r:embed="rId19" cstate="print"/>
          <a:srcRect l="20737" b="34488"/>
          <a:stretch>
            <a:fillRect/>
          </a:stretch>
        </p:blipFill>
        <p:spPr bwMode="auto">
          <a:xfrm>
            <a:off x="6884988" y="115888"/>
            <a:ext cx="2224087" cy="4000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53" r:id="rId2"/>
    <p:sldLayoutId id="2147484054" r:id="rId3"/>
    <p:sldLayoutId id="2147484055" r:id="rId4"/>
    <p:sldLayoutId id="2147484056" r:id="rId5"/>
    <p:sldLayoutId id="2147484057" r:id="rId6"/>
    <p:sldLayoutId id="2147484067" r:id="rId7"/>
    <p:sldLayoutId id="2147484068"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9" r:id="rId17"/>
  </p:sldLayoutIdLst>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3200" b="1">
          <a:solidFill>
            <a:srgbClr val="333399"/>
          </a:solidFill>
          <a:effectLst>
            <a:outerShdw blurRad="38100" dist="38100" dir="2700000" algn="tl">
              <a:srgbClr val="C0C0C0"/>
            </a:outerShdw>
          </a:effectLst>
          <a:latin typeface="+mj-lt"/>
          <a:ea typeface="+mj-ea"/>
          <a:cs typeface="+mj-cs"/>
        </a:defRPr>
      </a:lvl1pPr>
      <a:lvl2pPr algn="l" rtl="0" eaLnBrk="0" fontAlgn="base" hangingPunct="0">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5pPr>
      <a:lvl6pPr marL="457200" algn="l" rtl="0" eaLnBrk="1" fontAlgn="base" hangingPunct="1">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6pPr>
      <a:lvl7pPr marL="914400" algn="l" rtl="0" eaLnBrk="1" fontAlgn="base" hangingPunct="1">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7pPr>
      <a:lvl8pPr marL="1371600" algn="l" rtl="0" eaLnBrk="1" fontAlgn="base" hangingPunct="1">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8pPr>
      <a:lvl9pPr marL="1828800" algn="l" rtl="0" eaLnBrk="1" fontAlgn="base" hangingPunct="1">
        <a:lnSpc>
          <a:spcPct val="90000"/>
        </a:lnSpc>
        <a:spcBef>
          <a:spcPct val="0"/>
        </a:spcBef>
        <a:spcAft>
          <a:spcPct val="0"/>
        </a:spcAft>
        <a:defRPr sz="3200" b="1">
          <a:solidFill>
            <a:srgbClr val="333399"/>
          </a:solidFill>
          <a:effectLst>
            <a:outerShdw blurRad="38100" dist="38100" dir="2700000" algn="tl">
              <a:srgbClr val="C0C0C0"/>
            </a:outerShdw>
          </a:effectLst>
          <a:latin typeface="Times New Roman" pitchFamily="18" charset="0"/>
          <a:ea typeface="黑体" pitchFamily="2" charset="-122"/>
        </a:defRPr>
      </a:lvl9pPr>
    </p:titleStyle>
    <p:bodyStyle>
      <a:lvl1pPr marL="234950" indent="-234950" algn="l" defTabSz="757238" rtl="0" eaLnBrk="0" fontAlgn="base" hangingPunct="0">
        <a:spcBef>
          <a:spcPct val="50000"/>
        </a:spcBef>
        <a:spcAft>
          <a:spcPct val="0"/>
        </a:spcAft>
        <a:buChar char="•"/>
        <a:defRPr sz="2800" b="1">
          <a:solidFill>
            <a:schemeClr val="tx1"/>
          </a:solidFill>
          <a:latin typeface="+mn-lt"/>
          <a:ea typeface="+mn-ea"/>
          <a:cs typeface="+mn-cs"/>
        </a:defRPr>
      </a:lvl1pPr>
      <a:lvl2pPr marL="568325" indent="-219075" algn="l" defTabSz="757238" rtl="0" eaLnBrk="0" fontAlgn="base" hangingPunct="0">
        <a:spcBef>
          <a:spcPct val="25000"/>
        </a:spcBef>
        <a:spcAft>
          <a:spcPct val="0"/>
        </a:spcAft>
        <a:buChar char="–"/>
        <a:defRPr sz="2000">
          <a:solidFill>
            <a:schemeClr val="tx1"/>
          </a:solidFill>
          <a:latin typeface="+mn-lt"/>
          <a:ea typeface="+mn-ea"/>
        </a:defRPr>
      </a:lvl2pPr>
      <a:lvl3pPr marL="908050" indent="-222250" algn="l" defTabSz="757238" rtl="0" eaLnBrk="0" fontAlgn="base" hangingPunct="0">
        <a:spcBef>
          <a:spcPct val="20000"/>
        </a:spcBef>
        <a:spcAft>
          <a:spcPct val="0"/>
        </a:spcAft>
        <a:buChar char="•"/>
        <a:defRPr sz="1900">
          <a:solidFill>
            <a:schemeClr val="tx1"/>
          </a:solidFill>
          <a:latin typeface="+mn-lt"/>
          <a:ea typeface="+mn-ea"/>
        </a:defRPr>
      </a:lvl3pPr>
      <a:lvl4pPr marL="1257300" indent="-234950" algn="l" defTabSz="757238" rtl="0" eaLnBrk="0" fontAlgn="base" hangingPunct="0">
        <a:spcBef>
          <a:spcPct val="15000"/>
        </a:spcBef>
        <a:spcAft>
          <a:spcPct val="0"/>
        </a:spcAft>
        <a:buChar char="–"/>
        <a:defRPr sz="2000">
          <a:solidFill>
            <a:schemeClr val="tx1"/>
          </a:solidFill>
          <a:latin typeface="+mn-lt"/>
          <a:ea typeface="+mn-ea"/>
        </a:defRPr>
      </a:lvl4pPr>
      <a:lvl5pPr marL="1606550" indent="-234950" algn="l" defTabSz="757238" rtl="0" eaLnBrk="0" fontAlgn="base" hangingPunct="0">
        <a:spcBef>
          <a:spcPct val="10000"/>
        </a:spcBef>
        <a:spcAft>
          <a:spcPct val="0"/>
        </a:spcAft>
        <a:buChar char="»"/>
        <a:defRPr sz="1700">
          <a:solidFill>
            <a:schemeClr val="tx1"/>
          </a:solidFill>
          <a:latin typeface="+mn-lt"/>
          <a:ea typeface="+mn-ea"/>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7.jpeg"/><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D:\工作\2013暑期工作会PPT\背景图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9328"/>
            <a:ext cx="9126667" cy="604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0186" y="1052736"/>
            <a:ext cx="8640960" cy="3724096"/>
          </a:xfrm>
          <a:prstGeom prst="rect">
            <a:avLst/>
          </a:prstGeom>
        </p:spPr>
        <p:txBody>
          <a:bodyPr wrap="square">
            <a:spAutoFit/>
          </a:bodyPr>
          <a:lstStyle/>
          <a:p>
            <a:pPr algn="ctr"/>
            <a:r>
              <a:rPr lang="zh-CN" altLang="en-US" sz="5400" b="1" dirty="0" smtClean="0">
                <a:latin typeface="楷体" panose="02010609060101010101" pitchFamily="49" charset="-122"/>
                <a:ea typeface="楷体" panose="02010609060101010101" pitchFamily="49" charset="-122"/>
              </a:rPr>
              <a:t>本科生</a:t>
            </a:r>
            <a:r>
              <a:rPr lang="en-US" altLang="zh-CN" sz="5400" b="1" dirty="0" smtClean="0">
                <a:latin typeface="楷体" panose="02010609060101010101" pitchFamily="49" charset="-122"/>
                <a:ea typeface="楷体" panose="02010609060101010101" pitchFamily="49" charset="-122"/>
              </a:rPr>
              <a:t>《</a:t>
            </a:r>
            <a:r>
              <a:rPr lang="zh-CN" altLang="en-US" sz="5400" b="1" dirty="0" smtClean="0">
                <a:latin typeface="楷体" panose="02010609060101010101" pitchFamily="49" charset="-122"/>
                <a:ea typeface="楷体" panose="02010609060101010101" pitchFamily="49" charset="-122"/>
              </a:rPr>
              <a:t>计算机视觉</a:t>
            </a:r>
            <a:r>
              <a:rPr lang="en-US" altLang="zh-CN" sz="5400" b="1" dirty="0" smtClean="0">
                <a:latin typeface="楷体" panose="02010609060101010101" pitchFamily="49" charset="-122"/>
                <a:ea typeface="楷体" panose="02010609060101010101" pitchFamily="49" charset="-122"/>
              </a:rPr>
              <a:t>》</a:t>
            </a:r>
            <a:endParaRPr lang="en-US" altLang="zh-CN" sz="5400" b="1" dirty="0">
              <a:latin typeface="楷体" panose="02010609060101010101" pitchFamily="49" charset="-122"/>
              <a:ea typeface="楷体" panose="02010609060101010101" pitchFamily="49" charset="-122"/>
            </a:endParaRPr>
          </a:p>
          <a:p>
            <a:pPr algn="ctr"/>
            <a:r>
              <a:rPr lang="zh-CN" altLang="en-US" sz="5400" b="1" dirty="0" smtClean="0">
                <a:latin typeface="楷体" panose="02010609060101010101" pitchFamily="49" charset="-122"/>
                <a:ea typeface="楷体" panose="02010609060101010101" pitchFamily="49" charset="-122"/>
              </a:rPr>
              <a:t>图像表达</a:t>
            </a:r>
            <a:r>
              <a:rPr lang="zh-CN" altLang="en-US" sz="5400" b="1" dirty="0">
                <a:latin typeface="楷体" panose="02010609060101010101" pitchFamily="49" charset="-122"/>
                <a:ea typeface="楷体" panose="02010609060101010101" pitchFamily="49" charset="-122"/>
              </a:rPr>
              <a:t>与性质</a:t>
            </a:r>
          </a:p>
          <a:p>
            <a:pPr algn="ctr"/>
            <a:endParaRPr lang="zh-CN" altLang="en-US" sz="3200" b="1" dirty="0">
              <a:latin typeface="楷体" panose="02010609060101010101" pitchFamily="49" charset="-122"/>
              <a:ea typeface="楷体" panose="02010609060101010101" pitchFamily="49" charset="-122"/>
            </a:endParaRPr>
          </a:p>
          <a:p>
            <a:pPr algn="ctr"/>
            <a:r>
              <a:rPr lang="zh-CN" altLang="en-US" sz="3200" b="1" dirty="0">
                <a:latin typeface="楷体" panose="02010609060101010101" pitchFamily="49" charset="-122"/>
                <a:ea typeface="楷体" panose="02010609060101010101" pitchFamily="49" charset="-122"/>
              </a:rPr>
              <a:t>王</a:t>
            </a:r>
            <a:r>
              <a:rPr lang="zh-CN" altLang="en-US" sz="3200" b="1" dirty="0" smtClean="0">
                <a:latin typeface="楷体" panose="02010609060101010101" pitchFamily="49" charset="-122"/>
                <a:ea typeface="楷体" panose="02010609060101010101" pitchFamily="49" charset="-122"/>
              </a:rPr>
              <a:t>田</a:t>
            </a:r>
            <a:endParaRPr lang="en-US" altLang="zh-CN" sz="3200" b="1" dirty="0" smtClean="0">
              <a:latin typeface="楷体" panose="02010609060101010101" pitchFamily="49" charset="-122"/>
              <a:ea typeface="楷体" panose="02010609060101010101" pitchFamily="49" charset="-122"/>
            </a:endParaRPr>
          </a:p>
          <a:p>
            <a:pPr algn="ctr"/>
            <a:r>
              <a:rPr lang="en-US" altLang="zh-CN" sz="3200" b="1" dirty="0" smtClean="0">
                <a:latin typeface="+mj-lt"/>
                <a:ea typeface="楷体" panose="02010609060101010101" pitchFamily="49" charset="-122"/>
              </a:rPr>
              <a:t>wangtian@buaa.edu.cn</a:t>
            </a:r>
          </a:p>
          <a:p>
            <a:pPr algn="ctr"/>
            <a:r>
              <a:rPr lang="en-US" altLang="zh-CN" sz="3200" b="1" dirty="0" smtClean="0">
                <a:latin typeface="+mj-lt"/>
                <a:ea typeface="楷体" panose="02010609060101010101" pitchFamily="49" charset="-122"/>
              </a:rPr>
              <a:t>20230905</a:t>
            </a:r>
            <a:r>
              <a:rPr lang="zh-CN" altLang="en-US" sz="3200" b="1" dirty="0" smtClean="0">
                <a:latin typeface="+mj-lt"/>
                <a:ea typeface="楷体" panose="02010609060101010101" pitchFamily="49" charset="-122"/>
              </a:rPr>
              <a:t>，</a:t>
            </a:r>
            <a:r>
              <a:rPr lang="en-US" altLang="zh-CN" sz="3200" b="1" smtClean="0">
                <a:latin typeface="+mj-lt"/>
                <a:ea typeface="楷体" panose="02010609060101010101" pitchFamily="49" charset="-122"/>
              </a:rPr>
              <a:t>07</a:t>
            </a:r>
            <a:endParaRPr lang="en-US" altLang="zh-CN" sz="3200" b="1" dirty="0" smtClean="0">
              <a:latin typeface="+mj-lt"/>
              <a:ea typeface="楷体" panose="02010609060101010101" pitchFamily="49" charset="-122"/>
            </a:endParaRPr>
          </a:p>
        </p:txBody>
      </p:sp>
    </p:spTree>
    <p:extLst>
      <p:ext uri="{BB962C8B-B14F-4D97-AF65-F5344CB8AC3E}">
        <p14:creationId xmlns:p14="http://schemas.microsoft.com/office/powerpoint/2010/main" val="1054456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980728"/>
            <a:ext cx="8424936" cy="936104"/>
          </a:xfrm>
        </p:spPr>
        <p:txBody>
          <a:bodyPr/>
          <a:lstStyle/>
          <a:p>
            <a:pPr marL="0" indent="0">
              <a:buNone/>
            </a:pPr>
            <a:r>
              <a:rPr lang="zh-CN" altLang="en-US" dirty="0" smtClean="0"/>
              <a:t>对于遥感高光谱图像</a:t>
            </a:r>
            <a:endParaRPr lang="zh-CN" altLang="en-US" dirty="0"/>
          </a:p>
        </p:txBody>
      </p:sp>
      <p:sp>
        <p:nvSpPr>
          <p:cNvPr id="3" name="标题 2"/>
          <p:cNvSpPr>
            <a:spLocks noGrp="1"/>
          </p:cNvSpPr>
          <p:nvPr>
            <p:ph type="title"/>
          </p:nvPr>
        </p:nvSpPr>
        <p:spPr/>
        <p:txBody>
          <a:bodyPr/>
          <a:lstStyle/>
          <a:p>
            <a:endParaRPr lang="zh-CN" altLang="en-US"/>
          </a:p>
        </p:txBody>
      </p:sp>
      <p:pic>
        <p:nvPicPr>
          <p:cNvPr id="20" name="图片 19">
            <a:extLst>
              <a:ext uri="{FF2B5EF4-FFF2-40B4-BE49-F238E27FC236}">
                <a16:creationId xmlns:a16="http://schemas.microsoft.com/office/drawing/2014/main" id="{42BF7255-A1F3-8540-B543-C1D0F28B2ADF}"/>
              </a:ext>
            </a:extLst>
          </p:cNvPr>
          <p:cNvPicPr>
            <a:picLocks noChangeAspect="1"/>
          </p:cNvPicPr>
          <p:nvPr/>
        </p:nvPicPr>
        <p:blipFill>
          <a:blip r:embed="rId2"/>
          <a:stretch>
            <a:fillRect/>
          </a:stretch>
        </p:blipFill>
        <p:spPr>
          <a:xfrm>
            <a:off x="817411" y="2699067"/>
            <a:ext cx="2200275" cy="3286125"/>
          </a:xfrm>
          <a:prstGeom prst="rect">
            <a:avLst/>
          </a:prstGeom>
        </p:spPr>
      </p:pic>
      <p:sp>
        <p:nvSpPr>
          <p:cNvPr id="21" name="Text Box 3">
            <a:extLst>
              <a:ext uri="{FF2B5EF4-FFF2-40B4-BE49-F238E27FC236}">
                <a16:creationId xmlns:a16="http://schemas.microsoft.com/office/drawing/2014/main" id="{A7E161CA-67B8-0D47-96ED-CB2234A9EB7C}"/>
              </a:ext>
            </a:extLst>
          </p:cNvPr>
          <p:cNvSpPr txBox="1">
            <a:spLocks noChangeArrowheads="1"/>
          </p:cNvSpPr>
          <p:nvPr/>
        </p:nvSpPr>
        <p:spPr bwMode="auto">
          <a:xfrm>
            <a:off x="3895236" y="2879928"/>
            <a:ext cx="131206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Arial" panose="020B0604020202020204" pitchFamily="34" charset="0"/>
                <a:ea typeface="黑体" panose="02010609060101010101" pitchFamily="49" charset="-122"/>
              </a:rPr>
              <a:t>照相机</a:t>
            </a:r>
          </a:p>
        </p:txBody>
      </p:sp>
      <p:sp>
        <p:nvSpPr>
          <p:cNvPr id="22" name="Text Box 3">
            <a:extLst>
              <a:ext uri="{FF2B5EF4-FFF2-40B4-BE49-F238E27FC236}">
                <a16:creationId xmlns:a16="http://schemas.microsoft.com/office/drawing/2014/main" id="{8C6D6ED1-4CA8-A34B-AC00-AC62D343E4CF}"/>
              </a:ext>
            </a:extLst>
          </p:cNvPr>
          <p:cNvSpPr txBox="1">
            <a:spLocks noChangeArrowheads="1"/>
          </p:cNvSpPr>
          <p:nvPr/>
        </p:nvSpPr>
        <p:spPr bwMode="auto">
          <a:xfrm>
            <a:off x="3903746" y="4834544"/>
            <a:ext cx="131206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Arial" panose="020B0604020202020204" pitchFamily="34" charset="0"/>
                <a:ea typeface="黑体" panose="02010609060101010101" pitchFamily="49" charset="-122"/>
              </a:rPr>
              <a:t>三角架</a:t>
            </a:r>
          </a:p>
        </p:txBody>
      </p:sp>
      <p:sp>
        <p:nvSpPr>
          <p:cNvPr id="23" name="矩形 22">
            <a:extLst>
              <a:ext uri="{FF2B5EF4-FFF2-40B4-BE49-F238E27FC236}">
                <a16:creationId xmlns:a16="http://schemas.microsoft.com/office/drawing/2014/main" id="{0E02EA9A-2D8B-2344-B4AC-139DAC8E21D6}"/>
              </a:ext>
            </a:extLst>
          </p:cNvPr>
          <p:cNvSpPr/>
          <p:nvPr/>
        </p:nvSpPr>
        <p:spPr>
          <a:xfrm>
            <a:off x="3717428" y="2787838"/>
            <a:ext cx="1489877" cy="484986"/>
          </a:xfrm>
          <a:prstGeom prst="rect">
            <a:avLst/>
          </a:prstGeom>
          <a:noFill/>
          <a:ln w="762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0">
              <a:solidFill>
                <a:schemeClr val="accent2"/>
              </a:solidFill>
            </a:endParaRPr>
          </a:p>
        </p:txBody>
      </p:sp>
      <p:sp>
        <p:nvSpPr>
          <p:cNvPr id="24" name="矩形 23">
            <a:extLst>
              <a:ext uri="{FF2B5EF4-FFF2-40B4-BE49-F238E27FC236}">
                <a16:creationId xmlns:a16="http://schemas.microsoft.com/office/drawing/2014/main" id="{8E080B20-34C0-4E44-832B-887CDFFD381A}"/>
              </a:ext>
            </a:extLst>
          </p:cNvPr>
          <p:cNvSpPr/>
          <p:nvPr/>
        </p:nvSpPr>
        <p:spPr>
          <a:xfrm>
            <a:off x="3717427" y="4788499"/>
            <a:ext cx="1489877" cy="484986"/>
          </a:xfrm>
          <a:prstGeom prst="rect">
            <a:avLst/>
          </a:prstGeom>
          <a:noFill/>
          <a:ln w="762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0">
              <a:solidFill>
                <a:schemeClr val="accent2"/>
              </a:solidFill>
            </a:endParaRPr>
          </a:p>
        </p:txBody>
      </p:sp>
      <p:cxnSp>
        <p:nvCxnSpPr>
          <p:cNvPr id="25" name="直线连接符 12">
            <a:extLst>
              <a:ext uri="{FF2B5EF4-FFF2-40B4-BE49-F238E27FC236}">
                <a16:creationId xmlns:a16="http://schemas.microsoft.com/office/drawing/2014/main" id="{674BEE92-EB1E-904F-B9A9-0E7040504E7C}"/>
              </a:ext>
            </a:extLst>
          </p:cNvPr>
          <p:cNvCxnSpPr/>
          <p:nvPr/>
        </p:nvCxnSpPr>
        <p:spPr>
          <a:xfrm>
            <a:off x="2735509" y="3076376"/>
            <a:ext cx="760809" cy="0"/>
          </a:xfrm>
          <a:prstGeom prst="line">
            <a:avLst/>
          </a:prstGeom>
          <a:ln w="666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线连接符 13">
            <a:extLst>
              <a:ext uri="{FF2B5EF4-FFF2-40B4-BE49-F238E27FC236}">
                <a16:creationId xmlns:a16="http://schemas.microsoft.com/office/drawing/2014/main" id="{784C6D0C-1C78-874F-A577-11227B290056}"/>
              </a:ext>
            </a:extLst>
          </p:cNvPr>
          <p:cNvCxnSpPr/>
          <p:nvPr/>
        </p:nvCxnSpPr>
        <p:spPr>
          <a:xfrm>
            <a:off x="2651570" y="5032383"/>
            <a:ext cx="760809" cy="0"/>
          </a:xfrm>
          <a:prstGeom prst="line">
            <a:avLst/>
          </a:prstGeom>
          <a:ln w="666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 Box 3">
            <a:extLst>
              <a:ext uri="{FF2B5EF4-FFF2-40B4-BE49-F238E27FC236}">
                <a16:creationId xmlns:a16="http://schemas.microsoft.com/office/drawing/2014/main" id="{850F969C-4C40-814D-A06A-05FB3AF51D1D}"/>
              </a:ext>
            </a:extLst>
          </p:cNvPr>
          <p:cNvSpPr txBox="1">
            <a:spLocks noChangeArrowheads="1"/>
          </p:cNvSpPr>
          <p:nvPr/>
        </p:nvSpPr>
        <p:spPr bwMode="auto">
          <a:xfrm>
            <a:off x="6930023" y="2833883"/>
            <a:ext cx="131206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Arial" panose="020B0604020202020204" pitchFamily="34" charset="0"/>
                <a:ea typeface="黑体" panose="02010609060101010101" pitchFamily="49" charset="-122"/>
              </a:rPr>
              <a:t>传感器</a:t>
            </a:r>
          </a:p>
        </p:txBody>
      </p:sp>
      <p:sp>
        <p:nvSpPr>
          <p:cNvPr id="29" name="矩形 28">
            <a:extLst>
              <a:ext uri="{FF2B5EF4-FFF2-40B4-BE49-F238E27FC236}">
                <a16:creationId xmlns:a16="http://schemas.microsoft.com/office/drawing/2014/main" id="{B8B8905B-F10E-3646-B2CB-A9BE0F69B60C}"/>
              </a:ext>
            </a:extLst>
          </p:cNvPr>
          <p:cNvSpPr/>
          <p:nvPr/>
        </p:nvSpPr>
        <p:spPr>
          <a:xfrm>
            <a:off x="6752215" y="2787838"/>
            <a:ext cx="1489877" cy="484986"/>
          </a:xfrm>
          <a:prstGeom prst="rect">
            <a:avLst/>
          </a:prstGeom>
          <a:noFill/>
          <a:ln w="762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0">
              <a:solidFill>
                <a:schemeClr val="accent2"/>
              </a:solidFill>
            </a:endParaRPr>
          </a:p>
        </p:txBody>
      </p:sp>
      <p:cxnSp>
        <p:nvCxnSpPr>
          <p:cNvPr id="30" name="直线连接符 17">
            <a:extLst>
              <a:ext uri="{FF2B5EF4-FFF2-40B4-BE49-F238E27FC236}">
                <a16:creationId xmlns:a16="http://schemas.microsoft.com/office/drawing/2014/main" id="{6BF222F5-0D86-0843-ACEC-5C8D6A406B99}"/>
              </a:ext>
            </a:extLst>
          </p:cNvPr>
          <p:cNvCxnSpPr/>
          <p:nvPr/>
        </p:nvCxnSpPr>
        <p:spPr>
          <a:xfrm>
            <a:off x="5617097" y="3049802"/>
            <a:ext cx="760809" cy="0"/>
          </a:xfrm>
          <a:prstGeom prst="line">
            <a:avLst/>
          </a:prstGeom>
          <a:ln w="666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线连接符 18">
            <a:extLst>
              <a:ext uri="{FF2B5EF4-FFF2-40B4-BE49-F238E27FC236}">
                <a16:creationId xmlns:a16="http://schemas.microsoft.com/office/drawing/2014/main" id="{7E944C5A-9495-8345-8897-8A69E8F7EB4C}"/>
              </a:ext>
            </a:extLst>
          </p:cNvPr>
          <p:cNvCxnSpPr/>
          <p:nvPr/>
        </p:nvCxnSpPr>
        <p:spPr>
          <a:xfrm>
            <a:off x="5521615" y="5121592"/>
            <a:ext cx="760809" cy="0"/>
          </a:xfrm>
          <a:prstGeom prst="line">
            <a:avLst/>
          </a:prstGeom>
          <a:ln w="666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矩形 31">
            <a:extLst>
              <a:ext uri="{FF2B5EF4-FFF2-40B4-BE49-F238E27FC236}">
                <a16:creationId xmlns:a16="http://schemas.microsoft.com/office/drawing/2014/main" id="{F9D2DDD0-B054-B44B-AA40-3E400C33207F}"/>
              </a:ext>
            </a:extLst>
          </p:cNvPr>
          <p:cNvSpPr/>
          <p:nvPr/>
        </p:nvSpPr>
        <p:spPr>
          <a:xfrm>
            <a:off x="6752214" y="4830541"/>
            <a:ext cx="1489877" cy="484986"/>
          </a:xfrm>
          <a:prstGeom prst="rect">
            <a:avLst/>
          </a:prstGeom>
          <a:noFill/>
          <a:ln w="762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0">
              <a:solidFill>
                <a:schemeClr val="accent2"/>
              </a:solidFill>
            </a:endParaRPr>
          </a:p>
        </p:txBody>
      </p:sp>
      <p:sp>
        <p:nvSpPr>
          <p:cNvPr id="33" name="Text Box 3">
            <a:extLst>
              <a:ext uri="{FF2B5EF4-FFF2-40B4-BE49-F238E27FC236}">
                <a16:creationId xmlns:a16="http://schemas.microsoft.com/office/drawing/2014/main" id="{DA436923-0441-9945-8D8D-C13F860E095F}"/>
              </a:ext>
            </a:extLst>
          </p:cNvPr>
          <p:cNvSpPr txBox="1">
            <a:spLocks noChangeArrowheads="1"/>
          </p:cNvSpPr>
          <p:nvPr/>
        </p:nvSpPr>
        <p:spPr bwMode="auto">
          <a:xfrm>
            <a:off x="6841117" y="4876586"/>
            <a:ext cx="131206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Arial" panose="020B0604020202020204" pitchFamily="34" charset="0"/>
                <a:ea typeface="黑体" panose="02010609060101010101" pitchFamily="49" charset="-122"/>
              </a:rPr>
              <a:t>遥感平台</a:t>
            </a:r>
          </a:p>
        </p:txBody>
      </p:sp>
      <p:sp>
        <p:nvSpPr>
          <p:cNvPr id="34" name="矩形 33">
            <a:extLst>
              <a:ext uri="{FF2B5EF4-FFF2-40B4-BE49-F238E27FC236}">
                <a16:creationId xmlns:a16="http://schemas.microsoft.com/office/drawing/2014/main" id="{01108D5E-486D-BB40-B419-A158D5FDADBC}"/>
              </a:ext>
            </a:extLst>
          </p:cNvPr>
          <p:cNvSpPr/>
          <p:nvPr/>
        </p:nvSpPr>
        <p:spPr>
          <a:xfrm>
            <a:off x="6588224" y="2564904"/>
            <a:ext cx="1955937" cy="303592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5" name="Text Box 3">
            <a:extLst>
              <a:ext uri="{FF2B5EF4-FFF2-40B4-BE49-F238E27FC236}">
                <a16:creationId xmlns:a16="http://schemas.microsoft.com/office/drawing/2014/main" id="{01E3A6EB-5A7E-5645-8BBF-1F7D87953563}"/>
              </a:ext>
            </a:extLst>
          </p:cNvPr>
          <p:cNvSpPr txBox="1">
            <a:spLocks noChangeArrowheads="1"/>
          </p:cNvSpPr>
          <p:nvPr/>
        </p:nvSpPr>
        <p:spPr bwMode="auto">
          <a:xfrm>
            <a:off x="6930022" y="1948450"/>
            <a:ext cx="1533800" cy="43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9056" tIns="34529" rIns="69056" bIns="34529">
            <a:spAutoFit/>
          </a:bodyPr>
          <a:lstStyle/>
          <a:p>
            <a:pPr>
              <a:spcBef>
                <a:spcPct val="20000"/>
              </a:spcBef>
              <a:buClr>
                <a:schemeClr val="accent2"/>
              </a:buClr>
              <a:buSzPct val="80000"/>
              <a:buFont typeface="Wingdings" pitchFamily="2" charset="2"/>
              <a:buNone/>
            </a:pPr>
            <a:r>
              <a:rPr lang="zh-CN" altLang="en-US" sz="2400" dirty="0">
                <a:solidFill>
                  <a:srgbClr val="C00000"/>
                </a:solidFill>
                <a:latin typeface="Arial" panose="020B0604020202020204" pitchFamily="34" charset="0"/>
                <a:ea typeface="黑体" panose="02010609060101010101" pitchFamily="49" charset="-122"/>
              </a:rPr>
              <a:t>信息获取</a:t>
            </a:r>
          </a:p>
        </p:txBody>
      </p:sp>
    </p:spTree>
    <p:extLst>
      <p:ext uri="{BB962C8B-B14F-4D97-AF65-F5344CB8AC3E}">
        <p14:creationId xmlns:p14="http://schemas.microsoft.com/office/powerpoint/2010/main" val="2646909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latin typeface="+mj-lt"/>
            </a:endParaRPr>
          </a:p>
        </p:txBody>
      </p:sp>
      <p:sp>
        <p:nvSpPr>
          <p:cNvPr id="4" name="Text Box 3">
            <a:extLst>
              <a:ext uri="{FF2B5EF4-FFF2-40B4-BE49-F238E27FC236}">
                <a16:creationId xmlns:a16="http://schemas.microsoft.com/office/drawing/2014/main" id="{1AB7DDC0-6AA4-544C-8135-4B8E4F0E1B58}"/>
              </a:ext>
            </a:extLst>
          </p:cNvPr>
          <p:cNvSpPr txBox="1">
            <a:spLocks noChangeArrowheads="1"/>
          </p:cNvSpPr>
          <p:nvPr/>
        </p:nvSpPr>
        <p:spPr bwMode="auto">
          <a:xfrm>
            <a:off x="7822674" y="1677746"/>
            <a:ext cx="1312069" cy="1362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微软雅黑" panose="020B0503020204020204" pitchFamily="34" charset="-122"/>
                <a:ea typeface="微软雅黑" panose="020B0503020204020204" pitchFamily="34" charset="-122"/>
              </a:rPr>
              <a:t>太空平台</a:t>
            </a:r>
            <a:endParaRPr lang="en-US" altLang="zh-CN" sz="2100" dirty="0">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itchFamily="2" charset="2"/>
              <a:buNone/>
            </a:pPr>
            <a:r>
              <a:rPr lang="zh-CN" altLang="en-US" sz="1500" dirty="0">
                <a:latin typeface="微软雅黑" panose="020B0503020204020204" pitchFamily="34" charset="-122"/>
                <a:ea typeface="微软雅黑" panose="020B0503020204020204" pitchFamily="34" charset="-122"/>
              </a:rPr>
              <a:t>（人造地球卫星、宇宙飞船、航天飞机</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p>
        </p:txBody>
      </p:sp>
      <p:sp>
        <p:nvSpPr>
          <p:cNvPr id="5" name="Text Box 4">
            <a:extLst>
              <a:ext uri="{FF2B5EF4-FFF2-40B4-BE49-F238E27FC236}">
                <a16:creationId xmlns:a16="http://schemas.microsoft.com/office/drawing/2014/main" id="{D8A79E18-F9D3-2A41-BDCE-17237AEF4055}"/>
              </a:ext>
            </a:extLst>
          </p:cNvPr>
          <p:cNvSpPr txBox="1">
            <a:spLocks noChangeArrowheads="1"/>
          </p:cNvSpPr>
          <p:nvPr/>
        </p:nvSpPr>
        <p:spPr bwMode="auto">
          <a:xfrm>
            <a:off x="7766644" y="3111655"/>
            <a:ext cx="1485983" cy="6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微软雅黑" panose="020B0503020204020204" pitchFamily="34" charset="-122"/>
                <a:ea typeface="微软雅黑" panose="020B0503020204020204" pitchFamily="34" charset="-122"/>
              </a:rPr>
              <a:t>航空平台</a:t>
            </a:r>
            <a:endParaRPr lang="en-US" altLang="zh-CN" sz="2100" dirty="0">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itchFamily="2" charset="2"/>
              <a:buNone/>
            </a:pPr>
            <a:r>
              <a:rPr lang="zh-CN" altLang="en-US" sz="1500" dirty="0">
                <a:latin typeface="微软雅黑" panose="020B0503020204020204" pitchFamily="34" charset="-122"/>
                <a:ea typeface="微软雅黑" panose="020B0503020204020204" pitchFamily="34" charset="-122"/>
              </a:rPr>
              <a:t>（飞机、气球）</a:t>
            </a:r>
          </a:p>
        </p:txBody>
      </p:sp>
      <p:sp>
        <p:nvSpPr>
          <p:cNvPr id="6" name="Text Box 5">
            <a:extLst>
              <a:ext uri="{FF2B5EF4-FFF2-40B4-BE49-F238E27FC236}">
                <a16:creationId xmlns:a16="http://schemas.microsoft.com/office/drawing/2014/main" id="{55C7B330-BE75-354A-AF99-193911A7F946}"/>
              </a:ext>
            </a:extLst>
          </p:cNvPr>
          <p:cNvSpPr txBox="1">
            <a:spLocks noChangeArrowheads="1"/>
          </p:cNvSpPr>
          <p:nvPr/>
        </p:nvSpPr>
        <p:spPr bwMode="auto">
          <a:xfrm>
            <a:off x="7927321" y="5125377"/>
            <a:ext cx="121667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9056" tIns="34529" rIns="69056" bIns="34529">
            <a:spAutoFit/>
          </a:bodyPr>
          <a:lstStyle/>
          <a:p>
            <a:pPr>
              <a:spcBef>
                <a:spcPct val="20000"/>
              </a:spcBef>
              <a:buClr>
                <a:schemeClr val="accent2"/>
              </a:buClr>
              <a:buSzPct val="80000"/>
              <a:buFont typeface="Wingdings" pitchFamily="2" charset="2"/>
              <a:buNone/>
            </a:pPr>
            <a:r>
              <a:rPr lang="zh-CN" altLang="en-US" sz="2100" dirty="0">
                <a:latin typeface="微软雅黑" panose="020B0503020204020204" pitchFamily="34" charset="-122"/>
                <a:ea typeface="微软雅黑" panose="020B0503020204020204" pitchFamily="34" charset="-122"/>
              </a:rPr>
              <a:t>地面平台</a:t>
            </a:r>
          </a:p>
        </p:txBody>
      </p:sp>
      <p:grpSp>
        <p:nvGrpSpPr>
          <p:cNvPr id="7" name="Group 6">
            <a:extLst>
              <a:ext uri="{FF2B5EF4-FFF2-40B4-BE49-F238E27FC236}">
                <a16:creationId xmlns:a16="http://schemas.microsoft.com/office/drawing/2014/main" id="{5F39A76D-D8ED-974C-A298-91020891D4D3}"/>
              </a:ext>
            </a:extLst>
          </p:cNvPr>
          <p:cNvGrpSpPr>
            <a:grpSpLocks/>
          </p:cNvGrpSpPr>
          <p:nvPr/>
        </p:nvGrpSpPr>
        <p:grpSpPr bwMode="auto">
          <a:xfrm>
            <a:off x="4311420" y="1522877"/>
            <a:ext cx="3455224" cy="4270400"/>
            <a:chOff x="1830" y="581"/>
            <a:chExt cx="3273" cy="3611"/>
          </a:xfrm>
        </p:grpSpPr>
        <p:pic>
          <p:nvPicPr>
            <p:cNvPr id="8" name="Picture 7">
              <a:extLst>
                <a:ext uri="{FF2B5EF4-FFF2-40B4-BE49-F238E27FC236}">
                  <a16:creationId xmlns:a16="http://schemas.microsoft.com/office/drawing/2014/main" id="{B5B83301-492D-D449-8E53-DA847ECF2F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 y="581"/>
              <a:ext cx="2642" cy="3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a:extLst>
                <a:ext uri="{FF2B5EF4-FFF2-40B4-BE49-F238E27FC236}">
                  <a16:creationId xmlns:a16="http://schemas.microsoft.com/office/drawing/2014/main" id="{BBFF63B2-79EF-DF45-968E-CACD552F9F04}"/>
                </a:ext>
              </a:extLst>
            </p:cNvPr>
            <p:cNvSpPr txBox="1">
              <a:spLocks noChangeArrowheads="1"/>
            </p:cNvSpPr>
            <p:nvPr/>
          </p:nvSpPr>
          <p:spPr bwMode="auto">
            <a:xfrm>
              <a:off x="1830" y="1245"/>
              <a:ext cx="86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en-US" altLang="zh-CN" sz="1350">
                  <a:latin typeface="+mj-lt"/>
                  <a:ea typeface="微软雅黑" panose="020B0503020204020204" pitchFamily="34" charset="-122"/>
                </a:rPr>
                <a:t>20KM</a:t>
              </a:r>
            </a:p>
          </p:txBody>
        </p:sp>
        <p:sp>
          <p:nvSpPr>
            <p:cNvPr id="10" name="Text Box 9">
              <a:extLst>
                <a:ext uri="{FF2B5EF4-FFF2-40B4-BE49-F238E27FC236}">
                  <a16:creationId xmlns:a16="http://schemas.microsoft.com/office/drawing/2014/main" id="{B9BBA59C-DB5A-FC41-94FF-93F795BD110E}"/>
                </a:ext>
              </a:extLst>
            </p:cNvPr>
            <p:cNvSpPr txBox="1">
              <a:spLocks noChangeArrowheads="1"/>
            </p:cNvSpPr>
            <p:nvPr/>
          </p:nvSpPr>
          <p:spPr bwMode="auto">
            <a:xfrm>
              <a:off x="1851" y="3332"/>
              <a:ext cx="86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9056" tIns="34529" rIns="69056" bIns="34529">
              <a:spAutoFit/>
            </a:bodyPr>
            <a:lstStyle/>
            <a:p>
              <a:pPr>
                <a:spcBef>
                  <a:spcPct val="20000"/>
                </a:spcBef>
                <a:buClr>
                  <a:schemeClr val="accent2"/>
                </a:buClr>
                <a:buSzPct val="80000"/>
                <a:buFont typeface="Wingdings" pitchFamily="2" charset="2"/>
                <a:buNone/>
              </a:pPr>
              <a:r>
                <a:rPr lang="en-US" altLang="zh-CN" sz="1350">
                  <a:latin typeface="+mj-lt"/>
                  <a:ea typeface="微软雅黑" panose="020B0503020204020204" pitchFamily="34" charset="-122"/>
                </a:rPr>
                <a:t>100M</a:t>
              </a:r>
            </a:p>
          </p:txBody>
        </p:sp>
      </p:grpSp>
      <p:sp>
        <p:nvSpPr>
          <p:cNvPr id="11" name="Text Box 10">
            <a:extLst>
              <a:ext uri="{FF2B5EF4-FFF2-40B4-BE49-F238E27FC236}">
                <a16:creationId xmlns:a16="http://schemas.microsoft.com/office/drawing/2014/main" id="{60D220A1-EF52-A946-91A7-B8CD5703C15A}"/>
              </a:ext>
            </a:extLst>
          </p:cNvPr>
          <p:cNvSpPr txBox="1">
            <a:spLocks noChangeArrowheads="1"/>
          </p:cNvSpPr>
          <p:nvPr/>
        </p:nvSpPr>
        <p:spPr bwMode="auto">
          <a:xfrm>
            <a:off x="5078279" y="980671"/>
            <a:ext cx="31432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100" b="1" dirty="0">
                <a:solidFill>
                  <a:srgbClr val="C00000"/>
                </a:solidFill>
                <a:latin typeface="+mj-lt"/>
                <a:ea typeface="微软雅黑" panose="020B0503020204020204" pitchFamily="34" charset="-122"/>
              </a:rPr>
              <a:t>遥感平台（</a:t>
            </a:r>
            <a:r>
              <a:rPr lang="en-US" altLang="zh-CN" sz="2100" b="1" dirty="0">
                <a:solidFill>
                  <a:srgbClr val="C00000"/>
                </a:solidFill>
                <a:latin typeface="+mj-lt"/>
                <a:ea typeface="微软雅黑" panose="020B0503020204020204" pitchFamily="34" charset="-122"/>
              </a:rPr>
              <a:t>Platforms</a:t>
            </a:r>
            <a:r>
              <a:rPr lang="zh-CN" altLang="en-US" sz="2100" b="1" dirty="0">
                <a:solidFill>
                  <a:srgbClr val="C00000"/>
                </a:solidFill>
                <a:latin typeface="+mj-lt"/>
                <a:ea typeface="微软雅黑" panose="020B0503020204020204" pitchFamily="34" charset="-122"/>
              </a:rPr>
              <a:t>）</a:t>
            </a:r>
          </a:p>
        </p:txBody>
      </p:sp>
      <p:sp>
        <p:nvSpPr>
          <p:cNvPr id="12" name="Text Box 10">
            <a:extLst>
              <a:ext uri="{FF2B5EF4-FFF2-40B4-BE49-F238E27FC236}">
                <a16:creationId xmlns:a16="http://schemas.microsoft.com/office/drawing/2014/main" id="{035B9660-DACB-1044-A3ED-1ED3078EED41}"/>
              </a:ext>
            </a:extLst>
          </p:cNvPr>
          <p:cNvSpPr txBox="1">
            <a:spLocks noChangeArrowheads="1"/>
          </p:cNvSpPr>
          <p:nvPr/>
        </p:nvSpPr>
        <p:spPr bwMode="auto">
          <a:xfrm>
            <a:off x="1172708" y="973675"/>
            <a:ext cx="334897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100" b="1" dirty="0">
                <a:solidFill>
                  <a:srgbClr val="C00000"/>
                </a:solidFill>
                <a:latin typeface="+mj-lt"/>
                <a:ea typeface="微软雅黑" panose="020B0503020204020204" pitchFamily="34" charset="-122"/>
              </a:rPr>
              <a:t>遥感仪器（</a:t>
            </a:r>
            <a:r>
              <a:rPr lang="en-US" altLang="zh-CN" sz="2100" b="1" dirty="0">
                <a:solidFill>
                  <a:srgbClr val="C00000"/>
                </a:solidFill>
                <a:latin typeface="+mj-lt"/>
                <a:ea typeface="微软雅黑" panose="020B0503020204020204" pitchFamily="34" charset="-122"/>
              </a:rPr>
              <a:t>Sensors</a:t>
            </a:r>
            <a:r>
              <a:rPr lang="zh-CN" altLang="en-US" sz="2100" b="1" dirty="0">
                <a:solidFill>
                  <a:srgbClr val="C00000"/>
                </a:solidFill>
                <a:latin typeface="+mj-lt"/>
                <a:ea typeface="微软雅黑" panose="020B0503020204020204" pitchFamily="34" charset="-122"/>
              </a:rPr>
              <a:t>）</a:t>
            </a:r>
          </a:p>
        </p:txBody>
      </p:sp>
      <p:sp>
        <p:nvSpPr>
          <p:cNvPr id="13" name="矩形 12">
            <a:extLst>
              <a:ext uri="{FF2B5EF4-FFF2-40B4-BE49-F238E27FC236}">
                <a16:creationId xmlns:a16="http://schemas.microsoft.com/office/drawing/2014/main" id="{9CD8A1E3-C540-8B40-941D-D21D8D4F8FE1}"/>
              </a:ext>
            </a:extLst>
          </p:cNvPr>
          <p:cNvSpPr/>
          <p:nvPr/>
        </p:nvSpPr>
        <p:spPr>
          <a:xfrm>
            <a:off x="170872" y="1551490"/>
            <a:ext cx="1805670" cy="3970318"/>
          </a:xfrm>
          <a:prstGeom prst="rect">
            <a:avLst/>
          </a:prstGeom>
        </p:spPr>
        <p:txBody>
          <a:bodyPr wrap="square">
            <a:spAutoFit/>
          </a:bodyPr>
          <a:lstStyle/>
          <a:p>
            <a:r>
              <a:rPr kumimoji="1" lang="zh-CN" altLang="en-US" sz="2100" dirty="0">
                <a:latin typeface="+mj-lt"/>
                <a:ea typeface="微软雅黑" panose="020B0503020204020204" pitchFamily="34" charset="-122"/>
              </a:rPr>
              <a:t>摄像机</a:t>
            </a:r>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r>
              <a:rPr kumimoji="1" lang="zh-CN" altLang="en-US" sz="2100" dirty="0">
                <a:latin typeface="+mj-lt"/>
                <a:ea typeface="微软雅黑" panose="020B0503020204020204" pitchFamily="34" charset="-122"/>
              </a:rPr>
              <a:t>扫描仪</a:t>
            </a:r>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endParaRPr kumimoji="1" lang="en-US" altLang="zh-CN" sz="2100" dirty="0">
              <a:latin typeface="+mj-lt"/>
              <a:ea typeface="微软雅黑" panose="020B0503020204020204" pitchFamily="34" charset="-122"/>
            </a:endParaRPr>
          </a:p>
          <a:p>
            <a:r>
              <a:rPr kumimoji="1" lang="zh-CN" altLang="en-US" sz="2100" dirty="0">
                <a:latin typeface="+mj-lt"/>
                <a:ea typeface="微软雅黑" panose="020B0503020204020204" pitchFamily="34" charset="-122"/>
              </a:rPr>
              <a:t>雷 达</a:t>
            </a:r>
          </a:p>
        </p:txBody>
      </p:sp>
      <p:pic>
        <p:nvPicPr>
          <p:cNvPr id="14" name="图片 13">
            <a:extLst>
              <a:ext uri="{FF2B5EF4-FFF2-40B4-BE49-F238E27FC236}">
                <a16:creationId xmlns:a16="http://schemas.microsoft.com/office/drawing/2014/main" id="{40BBE0C2-EA15-2240-9B1C-2A9ABD326BC5}"/>
              </a:ext>
            </a:extLst>
          </p:cNvPr>
          <p:cNvPicPr>
            <a:picLocks noChangeAspect="1"/>
          </p:cNvPicPr>
          <p:nvPr/>
        </p:nvPicPr>
        <p:blipFill>
          <a:blip r:embed="rId4"/>
          <a:stretch>
            <a:fillRect/>
          </a:stretch>
        </p:blipFill>
        <p:spPr>
          <a:xfrm>
            <a:off x="1732872" y="1522877"/>
            <a:ext cx="1372099" cy="1400136"/>
          </a:xfrm>
          <a:prstGeom prst="rect">
            <a:avLst/>
          </a:prstGeom>
        </p:spPr>
      </p:pic>
      <p:pic>
        <p:nvPicPr>
          <p:cNvPr id="15" name="图片 14">
            <a:extLst>
              <a:ext uri="{FF2B5EF4-FFF2-40B4-BE49-F238E27FC236}">
                <a16:creationId xmlns:a16="http://schemas.microsoft.com/office/drawing/2014/main" id="{F93E0DF0-F52F-6D4F-BA8F-3EC4451B5BD4}"/>
              </a:ext>
            </a:extLst>
          </p:cNvPr>
          <p:cNvPicPr>
            <a:picLocks noChangeAspect="1"/>
          </p:cNvPicPr>
          <p:nvPr/>
        </p:nvPicPr>
        <p:blipFill>
          <a:blip r:embed="rId5"/>
          <a:stretch>
            <a:fillRect/>
          </a:stretch>
        </p:blipFill>
        <p:spPr>
          <a:xfrm>
            <a:off x="1576227" y="3079800"/>
            <a:ext cx="1740862" cy="1286724"/>
          </a:xfrm>
          <a:prstGeom prst="rect">
            <a:avLst/>
          </a:prstGeom>
        </p:spPr>
      </p:pic>
      <p:pic>
        <p:nvPicPr>
          <p:cNvPr id="16" name="图片 15">
            <a:extLst>
              <a:ext uri="{FF2B5EF4-FFF2-40B4-BE49-F238E27FC236}">
                <a16:creationId xmlns:a16="http://schemas.microsoft.com/office/drawing/2014/main" id="{A3EC24DF-CA98-5345-8DFC-B51A623040B0}"/>
              </a:ext>
            </a:extLst>
          </p:cNvPr>
          <p:cNvPicPr>
            <a:picLocks noChangeAspect="1"/>
          </p:cNvPicPr>
          <p:nvPr/>
        </p:nvPicPr>
        <p:blipFill>
          <a:blip r:embed="rId6"/>
          <a:stretch>
            <a:fillRect/>
          </a:stretch>
        </p:blipFill>
        <p:spPr>
          <a:xfrm>
            <a:off x="1732871" y="4586582"/>
            <a:ext cx="1476746" cy="1371264"/>
          </a:xfrm>
          <a:prstGeom prst="rect">
            <a:avLst/>
          </a:prstGeom>
        </p:spPr>
      </p:pic>
    </p:spTree>
    <p:extLst>
      <p:ext uri="{BB962C8B-B14F-4D97-AF65-F5344CB8AC3E}">
        <p14:creationId xmlns:p14="http://schemas.microsoft.com/office/powerpoint/2010/main" val="1434401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smtClean="0"/>
              <a:t>自然表示</a:t>
            </a:r>
            <a:endParaRPr lang="en-US" altLang="zh-CN" dirty="0" smtClean="0"/>
          </a:p>
          <a:p>
            <a:r>
              <a:rPr lang="zh-CN" altLang="en-US" dirty="0"/>
              <a:t>彩色是光的一种属性，没有光就没有彩色。在光的照射下，人们通过眼睛感觉到各种物体的彩色，这些彩色是人眼特性和物体客观特性的综合效果</a:t>
            </a:r>
            <a:r>
              <a:rPr lang="zh-CN" altLang="en-US" dirty="0" smtClean="0"/>
              <a:t>。</a:t>
            </a:r>
            <a:endParaRPr lang="en-US" altLang="zh-CN" dirty="0" smtClean="0"/>
          </a:p>
          <a:p>
            <a:pPr marL="0" indent="0">
              <a:buNone/>
            </a:pPr>
            <a:r>
              <a:rPr lang="zh-CN" altLang="en-US" dirty="0" smtClean="0"/>
              <a:t>数字化表示</a:t>
            </a:r>
            <a:endParaRPr lang="en-US" altLang="zh-CN" dirty="0" smtClean="0"/>
          </a:p>
          <a:p>
            <a:r>
              <a:rPr lang="zh-CN" altLang="en-US" dirty="0"/>
              <a:t>一般而言，一个完整的图像处理系统输入和显示的都是便于人眼观察的物理图像（模拟图像）。而物理图像（模拟图像）是不能直接用数字计算机来处理。</a:t>
            </a:r>
          </a:p>
          <a:p>
            <a:endParaRPr lang="zh-CN" altLang="en-US" dirty="0" smtClean="0"/>
          </a:p>
          <a:p>
            <a:endParaRPr lang="zh-CN" altLang="en-US" dirty="0" smtClean="0"/>
          </a:p>
          <a:p>
            <a:pPr marL="0" indent="0">
              <a:buNone/>
            </a:pPr>
            <a:endParaRPr lang="zh-CN" altLang="en-US" dirty="0" smtClean="0"/>
          </a:p>
          <a:p>
            <a:endParaRPr lang="zh-CN" altLang="en-US" dirty="0"/>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90721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buFont typeface="Arial" panose="020B0604020202020204" pitchFamily="34" charset="0"/>
              <a:buChar char="•"/>
            </a:pPr>
            <a:r>
              <a:rPr lang="zh-CN" altLang="en-US" kern="100" dirty="0" smtClean="0">
                <a:ea typeface="宋体" panose="02010600030101010101" pitchFamily="2" charset="-122"/>
                <a:cs typeface="Times New Roman" panose="02020603050405020304" pitchFamily="18" charset="0"/>
              </a:rPr>
              <a:t>本节介绍图像</a:t>
            </a:r>
            <a:r>
              <a:rPr lang="zh-CN" altLang="en-US" kern="100" dirty="0">
                <a:ea typeface="宋体" panose="02010600030101010101" pitchFamily="2" charset="-122"/>
                <a:cs typeface="Times New Roman" panose="02020603050405020304" pitchFamily="18" charset="0"/>
              </a:rPr>
              <a:t>在计算机中如何存储和如何表示；</a:t>
            </a:r>
            <a:endParaRPr lang="en-US" altLang="zh-CN" kern="100" dirty="0">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en-US" kern="100" dirty="0">
                <a:ea typeface="宋体" panose="02010600030101010101" pitchFamily="2" charset="-122"/>
                <a:cs typeface="Times New Roman" panose="02020603050405020304" pitchFamily="18" charset="0"/>
              </a:rPr>
              <a:t>介绍图像在数字化后的一些基本性质，包括像素间关系、对比度、敏锐度以及图像中的噪声。</a:t>
            </a:r>
            <a:endParaRPr lang="en-US" altLang="zh-CN" kern="100" dirty="0">
              <a:ea typeface="宋体" panose="02010600030101010101" pitchFamily="2" charset="-122"/>
              <a:cs typeface="Times New Roman" panose="02020603050405020304" pitchFamily="18" charset="0"/>
            </a:endParaRPr>
          </a:p>
          <a:p>
            <a:endParaRPr lang="zh-CN" altLang="en-US" dirty="0"/>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548803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9" name="TextBox 13">
            <a:extLst>
              <a:ext uri="{FF2B5EF4-FFF2-40B4-BE49-F238E27FC236}">
                <a16:creationId xmlns:a16="http://schemas.microsoft.com/office/drawing/2014/main" id="{D503B0A2-59EB-4916-A58F-B5D400600D34}"/>
              </a:ext>
            </a:extLst>
          </p:cNvPr>
          <p:cNvSpPr txBox="1"/>
          <p:nvPr/>
        </p:nvSpPr>
        <p:spPr>
          <a:xfrm>
            <a:off x="3839693" y="3513530"/>
            <a:ext cx="1947969" cy="411171"/>
          </a:xfrm>
          <a:prstGeom prst="rect">
            <a:avLst/>
          </a:prstGeom>
          <a:noFill/>
        </p:spPr>
        <p:txBody>
          <a:bodyPr wrap="none" anchor="b">
            <a:noAutofit/>
          </a:bodyPr>
          <a:lstStyle/>
          <a:p>
            <a:pPr algn="ctr" eaLnBrk="1" fontAlgn="auto" hangingPunct="1">
              <a:spcBef>
                <a:spcPts val="0"/>
              </a:spcBef>
              <a:spcAft>
                <a:spcPts val="0"/>
              </a:spcAft>
            </a:pPr>
            <a:r>
              <a:rPr lang="zh-CN" altLang="en-US" sz="2000" b="1" dirty="0" smtClean="0">
                <a:solidFill>
                  <a:prstClr val="black">
                    <a:lumMod val="85000"/>
                    <a:lumOff val="15000"/>
                  </a:prstClr>
                </a:solidFill>
                <a:latin typeface="微软雅黑" panose="020B0200000000000000" pitchFamily="34" charset="-128"/>
                <a:ea typeface="微软雅黑" panose="020B0200000000000000" pitchFamily="34" charset="-128"/>
                <a:cs typeface="+mn-ea"/>
                <a:sym typeface="微软雅黑" panose="020B0200000000000000" pitchFamily="34" charset="-128"/>
              </a:rPr>
              <a:t>图像性质</a:t>
            </a:r>
            <a:endParaRPr lang="zh-CN" altLang="en-US" sz="2000" b="1" dirty="0">
              <a:solidFill>
                <a:prstClr val="black">
                  <a:lumMod val="85000"/>
                  <a:lumOff val="15000"/>
                </a:prstClr>
              </a:solidFill>
              <a:latin typeface="微软雅黑" panose="020B0200000000000000" pitchFamily="34" charset="-128"/>
              <a:ea typeface="微软雅黑" panose="020B0200000000000000" pitchFamily="34" charset="-128"/>
              <a:cs typeface="+mn-ea"/>
              <a:sym typeface="微软雅黑" panose="020B0200000000000000" pitchFamily="34" charset="-128"/>
            </a:endParaRPr>
          </a:p>
        </p:txBody>
      </p:sp>
      <p:grpSp>
        <p:nvGrpSpPr>
          <p:cNvPr id="30" name="组合 29">
            <a:extLst>
              <a:ext uri="{FF2B5EF4-FFF2-40B4-BE49-F238E27FC236}">
                <a16:creationId xmlns:a16="http://schemas.microsoft.com/office/drawing/2014/main" id="{954081C5-1514-422F-92FE-B0ACC7FDC282}"/>
              </a:ext>
            </a:extLst>
          </p:cNvPr>
          <p:cNvGrpSpPr/>
          <p:nvPr/>
        </p:nvGrpSpPr>
        <p:grpSpPr>
          <a:xfrm>
            <a:off x="5714844" y="3129674"/>
            <a:ext cx="880668" cy="1942507"/>
            <a:chOff x="5273132" y="1890798"/>
            <a:chExt cx="660501" cy="1456880"/>
          </a:xfrm>
        </p:grpSpPr>
        <p:sp>
          <p:nvSpPr>
            <p:cNvPr id="31" name="Freeform: Shape 6">
              <a:extLst>
                <a:ext uri="{FF2B5EF4-FFF2-40B4-BE49-F238E27FC236}">
                  <a16:creationId xmlns:a16="http://schemas.microsoft.com/office/drawing/2014/main" id="{4F628282-83B4-46ED-9E3C-741108A915B2}"/>
                </a:ext>
              </a:extLst>
            </p:cNvPr>
            <p:cNvSpPr/>
            <p:nvPr/>
          </p:nvSpPr>
          <p:spPr>
            <a:xfrm>
              <a:off x="5273132" y="1890798"/>
              <a:ext cx="660501" cy="1456880"/>
            </a:xfrm>
            <a:custGeom>
              <a:avLst/>
              <a:gdLst>
                <a:gd name="connsiteX0" fmla="*/ 806043 w 880668"/>
                <a:gd name="connsiteY0" fmla="*/ 0 h 1942506"/>
                <a:gd name="connsiteX1" fmla="*/ 843783 w 880668"/>
                <a:gd name="connsiteY1" fmla="*/ 146778 h 1942506"/>
                <a:gd name="connsiteX2" fmla="*/ 880668 w 880668"/>
                <a:gd name="connsiteY2" fmla="*/ 512666 h 1942506"/>
                <a:gd name="connsiteX3" fmla="*/ 219991 w 880668"/>
                <a:gd name="connsiteY3" fmla="*/ 1913602 h 1942506"/>
                <a:gd name="connsiteX4" fmla="*/ 181339 w 880668"/>
                <a:gd name="connsiteY4" fmla="*/ 1942506 h 1942506"/>
                <a:gd name="connsiteX5" fmla="*/ 0 w 880668"/>
                <a:gd name="connsiteY5" fmla="*/ 837071 h 1942506"/>
                <a:gd name="connsiteX6" fmla="*/ 766028 w 880668"/>
                <a:gd name="connsiteY6" fmla="*/ 53786 h 1942506"/>
                <a:gd name="connsiteX7" fmla="*/ 806043 w 880668"/>
                <a:gd name="connsiteY7" fmla="*/ 0 h 194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668" h="1942506">
                  <a:moveTo>
                    <a:pt x="806043" y="0"/>
                  </a:moveTo>
                  <a:lnTo>
                    <a:pt x="843783" y="146778"/>
                  </a:lnTo>
                  <a:cubicBezTo>
                    <a:pt x="867968" y="264963"/>
                    <a:pt x="880668" y="387331"/>
                    <a:pt x="880668" y="512666"/>
                  </a:cubicBezTo>
                  <a:cubicBezTo>
                    <a:pt x="880668" y="1076673"/>
                    <a:pt x="623483" y="1580611"/>
                    <a:pt x="219991" y="1913602"/>
                  </a:cubicBezTo>
                  <a:lnTo>
                    <a:pt x="181339" y="1942506"/>
                  </a:lnTo>
                  <a:lnTo>
                    <a:pt x="0" y="837071"/>
                  </a:lnTo>
                  <a:lnTo>
                    <a:pt x="766028" y="53786"/>
                  </a:lnTo>
                  <a:lnTo>
                    <a:pt x="806043" y="0"/>
                  </a:lnTo>
                  <a:close/>
                </a:path>
              </a:pathLst>
            </a:custGeom>
            <a:solidFill>
              <a:srgbClr val="A5A5A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2" name="Freeform: Shape 19">
              <a:extLst>
                <a:ext uri="{FF2B5EF4-FFF2-40B4-BE49-F238E27FC236}">
                  <a16:creationId xmlns:a16="http://schemas.microsoft.com/office/drawing/2014/main" id="{2879FB7F-6045-473F-AA21-E18BBA1D5A40}"/>
                </a:ext>
              </a:extLst>
            </p:cNvPr>
            <p:cNvSpPr>
              <a:spLocks noChangeAspect="1"/>
            </p:cNvSpPr>
            <p:nvPr/>
          </p:nvSpPr>
          <p:spPr bwMode="auto">
            <a:xfrm>
              <a:off x="5481359" y="2479350"/>
              <a:ext cx="175961" cy="212247"/>
            </a:xfrm>
            <a:custGeom>
              <a:avLst/>
              <a:gdLst>
                <a:gd name="connsiteX0" fmla="*/ 97409 w 421152"/>
                <a:gd name="connsiteY0" fmla="*/ 433798 h 508000"/>
                <a:gd name="connsiteX1" fmla="*/ 80219 w 421152"/>
                <a:gd name="connsiteY1" fmla="*/ 450922 h 508000"/>
                <a:gd name="connsiteX2" fmla="*/ 97409 w 421152"/>
                <a:gd name="connsiteY2" fmla="*/ 465191 h 508000"/>
                <a:gd name="connsiteX3" fmla="*/ 312283 w 421152"/>
                <a:gd name="connsiteY3" fmla="*/ 465191 h 508000"/>
                <a:gd name="connsiteX4" fmla="*/ 326608 w 421152"/>
                <a:gd name="connsiteY4" fmla="*/ 450922 h 508000"/>
                <a:gd name="connsiteX5" fmla="*/ 312283 w 421152"/>
                <a:gd name="connsiteY5" fmla="*/ 433798 h 508000"/>
                <a:gd name="connsiteX6" fmla="*/ 97409 w 421152"/>
                <a:gd name="connsiteY6" fmla="*/ 433798 h 508000"/>
                <a:gd name="connsiteX7" fmla="*/ 51570 w 421152"/>
                <a:gd name="connsiteY7" fmla="*/ 333910 h 508000"/>
                <a:gd name="connsiteX8" fmla="*/ 25785 w 421152"/>
                <a:gd name="connsiteY8" fmla="*/ 362450 h 508000"/>
                <a:gd name="connsiteX9" fmla="*/ 25785 w 421152"/>
                <a:gd name="connsiteY9" fmla="*/ 419528 h 508000"/>
                <a:gd name="connsiteX10" fmla="*/ 42975 w 421152"/>
                <a:gd name="connsiteY10" fmla="*/ 419528 h 508000"/>
                <a:gd name="connsiteX11" fmla="*/ 42975 w 421152"/>
                <a:gd name="connsiteY11" fmla="*/ 396697 h 508000"/>
                <a:gd name="connsiteX12" fmla="*/ 68760 w 421152"/>
                <a:gd name="connsiteY12" fmla="*/ 371011 h 508000"/>
                <a:gd name="connsiteX13" fmla="*/ 352393 w 421152"/>
                <a:gd name="connsiteY13" fmla="*/ 371011 h 508000"/>
                <a:gd name="connsiteX14" fmla="*/ 375312 w 421152"/>
                <a:gd name="connsiteY14" fmla="*/ 396697 h 508000"/>
                <a:gd name="connsiteX15" fmla="*/ 375312 w 421152"/>
                <a:gd name="connsiteY15" fmla="*/ 419528 h 508000"/>
                <a:gd name="connsiteX16" fmla="*/ 383907 w 421152"/>
                <a:gd name="connsiteY16" fmla="*/ 419528 h 508000"/>
                <a:gd name="connsiteX17" fmla="*/ 395367 w 421152"/>
                <a:gd name="connsiteY17" fmla="*/ 388135 h 508000"/>
                <a:gd name="connsiteX18" fmla="*/ 395367 w 421152"/>
                <a:gd name="connsiteY18" fmla="*/ 362450 h 508000"/>
                <a:gd name="connsiteX19" fmla="*/ 369582 w 421152"/>
                <a:gd name="connsiteY19" fmla="*/ 333910 h 508000"/>
                <a:gd name="connsiteX20" fmla="*/ 51570 w 421152"/>
                <a:gd name="connsiteY20" fmla="*/ 333910 h 508000"/>
                <a:gd name="connsiteX21" fmla="*/ 108332 w 421152"/>
                <a:gd name="connsiteY21" fmla="*/ 133246 h 508000"/>
                <a:gd name="connsiteX22" fmla="*/ 323527 w 421152"/>
                <a:gd name="connsiteY22" fmla="*/ 133246 h 508000"/>
                <a:gd name="connsiteX23" fmla="*/ 337873 w 421152"/>
                <a:gd name="connsiteY23" fmla="*/ 147523 h 508000"/>
                <a:gd name="connsiteX24" fmla="*/ 323527 w 421152"/>
                <a:gd name="connsiteY24" fmla="*/ 161799 h 508000"/>
                <a:gd name="connsiteX25" fmla="*/ 108332 w 421152"/>
                <a:gd name="connsiteY25" fmla="*/ 161799 h 508000"/>
                <a:gd name="connsiteX26" fmla="*/ 93986 w 421152"/>
                <a:gd name="connsiteY26" fmla="*/ 147523 h 508000"/>
                <a:gd name="connsiteX27" fmla="*/ 108332 w 421152"/>
                <a:gd name="connsiteY27" fmla="*/ 133246 h 508000"/>
                <a:gd name="connsiteX28" fmla="*/ 68760 w 421152"/>
                <a:gd name="connsiteY28" fmla="*/ 79910 h 508000"/>
                <a:gd name="connsiteX29" fmla="*/ 40110 w 421152"/>
                <a:gd name="connsiteY29" fmla="*/ 108450 h 508000"/>
                <a:gd name="connsiteX30" fmla="*/ 40110 w 421152"/>
                <a:gd name="connsiteY30" fmla="*/ 205483 h 508000"/>
                <a:gd name="connsiteX31" fmla="*/ 68760 w 421152"/>
                <a:gd name="connsiteY31" fmla="*/ 236877 h 508000"/>
                <a:gd name="connsiteX32" fmla="*/ 346663 w 421152"/>
                <a:gd name="connsiteY32" fmla="*/ 236877 h 508000"/>
                <a:gd name="connsiteX33" fmla="*/ 378177 w 421152"/>
                <a:gd name="connsiteY33" fmla="*/ 205483 h 508000"/>
                <a:gd name="connsiteX34" fmla="*/ 378177 w 421152"/>
                <a:gd name="connsiteY34" fmla="*/ 108450 h 508000"/>
                <a:gd name="connsiteX35" fmla="*/ 346663 w 421152"/>
                <a:gd name="connsiteY35" fmla="*/ 79910 h 508000"/>
                <a:gd name="connsiteX36" fmla="*/ 68760 w 421152"/>
                <a:gd name="connsiteY36" fmla="*/ 79910 h 508000"/>
                <a:gd name="connsiteX37" fmla="*/ 83084 w 421152"/>
                <a:gd name="connsiteY37" fmla="*/ 0 h 508000"/>
                <a:gd name="connsiteX38" fmla="*/ 332338 w 421152"/>
                <a:gd name="connsiteY38" fmla="*/ 0 h 508000"/>
                <a:gd name="connsiteX39" fmla="*/ 386772 w 421152"/>
                <a:gd name="connsiteY39" fmla="*/ 19978 h 508000"/>
                <a:gd name="connsiteX40" fmla="*/ 398232 w 421152"/>
                <a:gd name="connsiteY40" fmla="*/ 28540 h 508000"/>
                <a:gd name="connsiteX41" fmla="*/ 421152 w 421152"/>
                <a:gd name="connsiteY41" fmla="*/ 77056 h 508000"/>
                <a:gd name="connsiteX42" fmla="*/ 421152 w 421152"/>
                <a:gd name="connsiteY42" fmla="*/ 413820 h 508000"/>
                <a:gd name="connsiteX43" fmla="*/ 398232 w 421152"/>
                <a:gd name="connsiteY43" fmla="*/ 442360 h 508000"/>
                <a:gd name="connsiteX44" fmla="*/ 375312 w 421152"/>
                <a:gd name="connsiteY44" fmla="*/ 442360 h 508000"/>
                <a:gd name="connsiteX45" fmla="*/ 375312 w 421152"/>
                <a:gd name="connsiteY45" fmla="*/ 476607 h 508000"/>
                <a:gd name="connsiteX46" fmla="*/ 343798 w 421152"/>
                <a:gd name="connsiteY46" fmla="*/ 508000 h 508000"/>
                <a:gd name="connsiteX47" fmla="*/ 71625 w 421152"/>
                <a:gd name="connsiteY47" fmla="*/ 508000 h 508000"/>
                <a:gd name="connsiteX48" fmla="*/ 42975 w 421152"/>
                <a:gd name="connsiteY48" fmla="*/ 476607 h 508000"/>
                <a:gd name="connsiteX49" fmla="*/ 42975 w 421152"/>
                <a:gd name="connsiteY49" fmla="*/ 442360 h 508000"/>
                <a:gd name="connsiteX50" fmla="*/ 20055 w 421152"/>
                <a:gd name="connsiteY50" fmla="*/ 442360 h 508000"/>
                <a:gd name="connsiteX51" fmla="*/ 0 w 421152"/>
                <a:gd name="connsiteY51" fmla="*/ 413820 h 508000"/>
                <a:gd name="connsiteX52" fmla="*/ 0 w 421152"/>
                <a:gd name="connsiteY52" fmla="*/ 77056 h 508000"/>
                <a:gd name="connsiteX53" fmla="*/ 22920 w 421152"/>
                <a:gd name="connsiteY53" fmla="*/ 25686 h 508000"/>
                <a:gd name="connsiteX54" fmla="*/ 28650 w 421152"/>
                <a:gd name="connsiteY54" fmla="*/ 19978 h 508000"/>
                <a:gd name="connsiteX55" fmla="*/ 83084 w 421152"/>
                <a:gd name="connsiteY55"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1152" h="508000">
                  <a:moveTo>
                    <a:pt x="97409" y="433798"/>
                  </a:moveTo>
                  <a:cubicBezTo>
                    <a:pt x="88814" y="433798"/>
                    <a:pt x="80219" y="442360"/>
                    <a:pt x="80219" y="450922"/>
                  </a:cubicBezTo>
                  <a:cubicBezTo>
                    <a:pt x="80219" y="459483"/>
                    <a:pt x="88814" y="465191"/>
                    <a:pt x="97409" y="465191"/>
                  </a:cubicBezTo>
                  <a:cubicBezTo>
                    <a:pt x="97409" y="465191"/>
                    <a:pt x="97409" y="465191"/>
                    <a:pt x="312283" y="465191"/>
                  </a:cubicBezTo>
                  <a:cubicBezTo>
                    <a:pt x="320878" y="465191"/>
                    <a:pt x="326608" y="459483"/>
                    <a:pt x="326608" y="450922"/>
                  </a:cubicBezTo>
                  <a:cubicBezTo>
                    <a:pt x="326608" y="442360"/>
                    <a:pt x="320878" y="433798"/>
                    <a:pt x="312283" y="433798"/>
                  </a:cubicBezTo>
                  <a:cubicBezTo>
                    <a:pt x="312283" y="433798"/>
                    <a:pt x="312283" y="433798"/>
                    <a:pt x="97409" y="433798"/>
                  </a:cubicBezTo>
                  <a:close/>
                  <a:moveTo>
                    <a:pt x="51570" y="333910"/>
                  </a:moveTo>
                  <a:cubicBezTo>
                    <a:pt x="37245" y="333910"/>
                    <a:pt x="25785" y="348180"/>
                    <a:pt x="25785" y="362450"/>
                  </a:cubicBezTo>
                  <a:cubicBezTo>
                    <a:pt x="25785" y="362450"/>
                    <a:pt x="25785" y="362450"/>
                    <a:pt x="25785" y="419528"/>
                  </a:cubicBezTo>
                  <a:cubicBezTo>
                    <a:pt x="25785" y="419528"/>
                    <a:pt x="25785" y="419528"/>
                    <a:pt x="42975" y="419528"/>
                  </a:cubicBezTo>
                  <a:cubicBezTo>
                    <a:pt x="42975" y="419528"/>
                    <a:pt x="42975" y="419528"/>
                    <a:pt x="42975" y="396697"/>
                  </a:cubicBezTo>
                  <a:cubicBezTo>
                    <a:pt x="42975" y="382427"/>
                    <a:pt x="54435" y="371011"/>
                    <a:pt x="68760" y="371011"/>
                  </a:cubicBezTo>
                  <a:cubicBezTo>
                    <a:pt x="68760" y="371011"/>
                    <a:pt x="68760" y="371011"/>
                    <a:pt x="352393" y="371011"/>
                  </a:cubicBezTo>
                  <a:cubicBezTo>
                    <a:pt x="363852" y="371011"/>
                    <a:pt x="375312" y="382427"/>
                    <a:pt x="375312" y="396697"/>
                  </a:cubicBezTo>
                  <a:cubicBezTo>
                    <a:pt x="375312" y="396697"/>
                    <a:pt x="375312" y="396697"/>
                    <a:pt x="375312" y="419528"/>
                  </a:cubicBezTo>
                  <a:cubicBezTo>
                    <a:pt x="375312" y="419528"/>
                    <a:pt x="375312" y="419528"/>
                    <a:pt x="383907" y="419528"/>
                  </a:cubicBezTo>
                  <a:cubicBezTo>
                    <a:pt x="389637" y="419528"/>
                    <a:pt x="395367" y="405259"/>
                    <a:pt x="395367" y="388135"/>
                  </a:cubicBezTo>
                  <a:lnTo>
                    <a:pt x="395367" y="362450"/>
                  </a:lnTo>
                  <a:cubicBezTo>
                    <a:pt x="395367" y="348180"/>
                    <a:pt x="383907" y="333910"/>
                    <a:pt x="369582" y="333910"/>
                  </a:cubicBezTo>
                  <a:cubicBezTo>
                    <a:pt x="369582" y="333910"/>
                    <a:pt x="369582" y="333910"/>
                    <a:pt x="51570" y="333910"/>
                  </a:cubicBezTo>
                  <a:close/>
                  <a:moveTo>
                    <a:pt x="108332" y="133246"/>
                  </a:moveTo>
                  <a:cubicBezTo>
                    <a:pt x="108332" y="133246"/>
                    <a:pt x="108332" y="133246"/>
                    <a:pt x="323527" y="133246"/>
                  </a:cubicBezTo>
                  <a:cubicBezTo>
                    <a:pt x="332135" y="133246"/>
                    <a:pt x="337873" y="138957"/>
                    <a:pt x="337873" y="147523"/>
                  </a:cubicBezTo>
                  <a:cubicBezTo>
                    <a:pt x="337873" y="156089"/>
                    <a:pt x="332135" y="161799"/>
                    <a:pt x="323527" y="161799"/>
                  </a:cubicBezTo>
                  <a:cubicBezTo>
                    <a:pt x="323527" y="161799"/>
                    <a:pt x="323527" y="161799"/>
                    <a:pt x="108332" y="161799"/>
                  </a:cubicBezTo>
                  <a:cubicBezTo>
                    <a:pt x="99725" y="161799"/>
                    <a:pt x="93986" y="156089"/>
                    <a:pt x="93986" y="147523"/>
                  </a:cubicBezTo>
                  <a:cubicBezTo>
                    <a:pt x="93986" y="138957"/>
                    <a:pt x="99725" y="133246"/>
                    <a:pt x="108332" y="133246"/>
                  </a:cubicBezTo>
                  <a:close/>
                  <a:moveTo>
                    <a:pt x="68760" y="79910"/>
                  </a:moveTo>
                  <a:cubicBezTo>
                    <a:pt x="51570" y="79910"/>
                    <a:pt x="40110" y="91326"/>
                    <a:pt x="40110" y="108450"/>
                  </a:cubicBezTo>
                  <a:lnTo>
                    <a:pt x="40110" y="205483"/>
                  </a:lnTo>
                  <a:cubicBezTo>
                    <a:pt x="40110" y="222607"/>
                    <a:pt x="51570" y="236877"/>
                    <a:pt x="68760" y="236877"/>
                  </a:cubicBezTo>
                  <a:cubicBezTo>
                    <a:pt x="68760" y="236877"/>
                    <a:pt x="68760" y="236877"/>
                    <a:pt x="346663" y="236877"/>
                  </a:cubicBezTo>
                  <a:cubicBezTo>
                    <a:pt x="363852" y="236877"/>
                    <a:pt x="378177" y="222607"/>
                    <a:pt x="378177" y="205483"/>
                  </a:cubicBezTo>
                  <a:cubicBezTo>
                    <a:pt x="378177" y="205483"/>
                    <a:pt x="378177" y="205483"/>
                    <a:pt x="378177" y="108450"/>
                  </a:cubicBezTo>
                  <a:cubicBezTo>
                    <a:pt x="378177" y="91326"/>
                    <a:pt x="363852" y="79910"/>
                    <a:pt x="346663" y="79910"/>
                  </a:cubicBezTo>
                  <a:cubicBezTo>
                    <a:pt x="346663" y="79910"/>
                    <a:pt x="346663" y="79910"/>
                    <a:pt x="68760" y="79910"/>
                  </a:cubicBezTo>
                  <a:close/>
                  <a:moveTo>
                    <a:pt x="83084" y="0"/>
                  </a:moveTo>
                  <a:cubicBezTo>
                    <a:pt x="83084" y="0"/>
                    <a:pt x="83084" y="0"/>
                    <a:pt x="332338" y="0"/>
                  </a:cubicBezTo>
                  <a:cubicBezTo>
                    <a:pt x="349528" y="0"/>
                    <a:pt x="375312" y="8562"/>
                    <a:pt x="386772" y="19978"/>
                  </a:cubicBezTo>
                  <a:cubicBezTo>
                    <a:pt x="386772" y="19978"/>
                    <a:pt x="386772" y="19978"/>
                    <a:pt x="398232" y="28540"/>
                  </a:cubicBezTo>
                  <a:cubicBezTo>
                    <a:pt x="409692" y="39955"/>
                    <a:pt x="421152" y="59933"/>
                    <a:pt x="421152" y="77056"/>
                  </a:cubicBezTo>
                  <a:cubicBezTo>
                    <a:pt x="421152" y="77056"/>
                    <a:pt x="421152" y="77056"/>
                    <a:pt x="421152" y="413820"/>
                  </a:cubicBezTo>
                  <a:cubicBezTo>
                    <a:pt x="421152" y="428090"/>
                    <a:pt x="409692" y="442360"/>
                    <a:pt x="398232" y="442360"/>
                  </a:cubicBezTo>
                  <a:cubicBezTo>
                    <a:pt x="398232" y="442360"/>
                    <a:pt x="398232" y="442360"/>
                    <a:pt x="375312" y="442360"/>
                  </a:cubicBezTo>
                  <a:cubicBezTo>
                    <a:pt x="375312" y="442360"/>
                    <a:pt x="375312" y="442360"/>
                    <a:pt x="375312" y="476607"/>
                  </a:cubicBezTo>
                  <a:cubicBezTo>
                    <a:pt x="375312" y="493731"/>
                    <a:pt x="360987" y="508000"/>
                    <a:pt x="343798" y="508000"/>
                  </a:cubicBezTo>
                  <a:cubicBezTo>
                    <a:pt x="343798" y="508000"/>
                    <a:pt x="343798" y="508000"/>
                    <a:pt x="71625" y="508000"/>
                  </a:cubicBezTo>
                  <a:cubicBezTo>
                    <a:pt x="54435" y="508000"/>
                    <a:pt x="42975" y="493731"/>
                    <a:pt x="42975" y="476607"/>
                  </a:cubicBezTo>
                  <a:cubicBezTo>
                    <a:pt x="42975" y="476607"/>
                    <a:pt x="42975" y="476607"/>
                    <a:pt x="42975" y="442360"/>
                  </a:cubicBezTo>
                  <a:cubicBezTo>
                    <a:pt x="42975" y="442360"/>
                    <a:pt x="42975" y="442360"/>
                    <a:pt x="20055" y="442360"/>
                  </a:cubicBezTo>
                  <a:cubicBezTo>
                    <a:pt x="8595" y="442360"/>
                    <a:pt x="0" y="428090"/>
                    <a:pt x="0" y="413820"/>
                  </a:cubicBezTo>
                  <a:cubicBezTo>
                    <a:pt x="0" y="413820"/>
                    <a:pt x="0" y="413820"/>
                    <a:pt x="0" y="77056"/>
                  </a:cubicBezTo>
                  <a:cubicBezTo>
                    <a:pt x="0" y="59933"/>
                    <a:pt x="11460" y="37101"/>
                    <a:pt x="22920" y="25686"/>
                  </a:cubicBezTo>
                  <a:cubicBezTo>
                    <a:pt x="22920" y="25686"/>
                    <a:pt x="22920" y="25686"/>
                    <a:pt x="28650" y="19978"/>
                  </a:cubicBezTo>
                  <a:cubicBezTo>
                    <a:pt x="42975" y="8562"/>
                    <a:pt x="65895" y="0"/>
                    <a:pt x="83084" y="0"/>
                  </a:cubicBezTo>
                  <a:close/>
                </a:path>
              </a:pathLst>
            </a:custGeom>
            <a:solidFill>
              <a:sysClr val="window" lastClr="FFFFFF"/>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grpSp>
        <p:nvGrpSpPr>
          <p:cNvPr id="33" name="组合 32">
            <a:extLst>
              <a:ext uri="{FF2B5EF4-FFF2-40B4-BE49-F238E27FC236}">
                <a16:creationId xmlns:a16="http://schemas.microsoft.com/office/drawing/2014/main" id="{E16DE5ED-2416-4160-8697-32CE8C6ADDE8}"/>
              </a:ext>
            </a:extLst>
          </p:cNvPr>
          <p:cNvGrpSpPr/>
          <p:nvPr/>
        </p:nvGrpSpPr>
        <p:grpSpPr>
          <a:xfrm>
            <a:off x="4862443" y="1844818"/>
            <a:ext cx="1577932" cy="1159027"/>
            <a:chOff x="4658558" y="898907"/>
            <a:chExt cx="1183449" cy="869270"/>
          </a:xfrm>
        </p:grpSpPr>
        <p:sp>
          <p:nvSpPr>
            <p:cNvPr id="34" name="Freeform: Shape 24">
              <a:extLst>
                <a:ext uri="{FF2B5EF4-FFF2-40B4-BE49-F238E27FC236}">
                  <a16:creationId xmlns:a16="http://schemas.microsoft.com/office/drawing/2014/main" id="{09D2D7AF-2ACA-4B0A-BE28-96F6943C7143}"/>
                </a:ext>
              </a:extLst>
            </p:cNvPr>
            <p:cNvSpPr/>
            <p:nvPr/>
          </p:nvSpPr>
          <p:spPr>
            <a:xfrm>
              <a:off x="4658558" y="898907"/>
              <a:ext cx="1183449" cy="869270"/>
            </a:xfrm>
            <a:custGeom>
              <a:avLst/>
              <a:gdLst>
                <a:gd name="connsiteX0" fmla="*/ 0 w 1577932"/>
                <a:gd name="connsiteY0" fmla="*/ 0 h 1159027"/>
                <a:gd name="connsiteX1" fmla="*/ 70214 w 1577932"/>
                <a:gd name="connsiteY1" fmla="*/ 3545 h 1159027"/>
                <a:gd name="connsiteX2" fmla="*/ 1557427 w 1577932"/>
                <a:gd name="connsiteY2" fmla="*/ 1103004 h 1159027"/>
                <a:gd name="connsiteX3" fmla="*/ 1577932 w 1577932"/>
                <a:gd name="connsiteY3" fmla="*/ 1159027 h 1159027"/>
                <a:gd name="connsiteX4" fmla="*/ 1573850 w 1577932"/>
                <a:gd name="connsiteY4" fmla="*/ 1156643 h 1159027"/>
                <a:gd name="connsiteX5" fmla="*/ 1522151 w 1577932"/>
                <a:gd name="connsiteY5" fmla="*/ 1142818 h 1159027"/>
                <a:gd name="connsiteX6" fmla="*/ 462794 w 1577932"/>
                <a:gd name="connsiteY6" fmla="*/ 981301 h 1159027"/>
                <a:gd name="connsiteX7" fmla="*/ 0 w 1577932"/>
                <a:gd name="connsiteY7" fmla="*/ 0 h 1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932" h="1159027">
                  <a:moveTo>
                    <a:pt x="0" y="0"/>
                  </a:moveTo>
                  <a:lnTo>
                    <a:pt x="70214" y="3545"/>
                  </a:lnTo>
                  <a:cubicBezTo>
                    <a:pt x="741568" y="71725"/>
                    <a:pt x="1304785" y="505691"/>
                    <a:pt x="1557427" y="1103004"/>
                  </a:cubicBezTo>
                  <a:lnTo>
                    <a:pt x="1577932" y="1159027"/>
                  </a:lnTo>
                  <a:lnTo>
                    <a:pt x="1573850" y="1156643"/>
                  </a:lnTo>
                  <a:cubicBezTo>
                    <a:pt x="1559078" y="1150744"/>
                    <a:pt x="1541845" y="1146135"/>
                    <a:pt x="1522151" y="1142818"/>
                  </a:cubicBezTo>
                  <a:lnTo>
                    <a:pt x="462794" y="981301"/>
                  </a:lnTo>
                  <a:lnTo>
                    <a:pt x="0" y="0"/>
                  </a:lnTo>
                  <a:close/>
                </a:path>
              </a:pathLst>
            </a:cu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5" name="Freeform: Shape 20">
              <a:extLst>
                <a:ext uri="{FF2B5EF4-FFF2-40B4-BE49-F238E27FC236}">
                  <a16:creationId xmlns:a16="http://schemas.microsoft.com/office/drawing/2014/main" id="{CB857E64-0CDB-46DA-9362-3F633383DB3E}"/>
                </a:ext>
              </a:extLst>
            </p:cNvPr>
            <p:cNvSpPr>
              <a:spLocks noChangeAspect="1"/>
            </p:cNvSpPr>
            <p:nvPr/>
          </p:nvSpPr>
          <p:spPr bwMode="auto">
            <a:xfrm>
              <a:off x="5060885" y="1300300"/>
              <a:ext cx="212247" cy="211659"/>
            </a:xfrm>
            <a:custGeom>
              <a:avLst/>
              <a:gdLst>
                <a:gd name="connsiteX0" fmla="*/ 84666 w 508000"/>
                <a:gd name="connsiteY0" fmla="*/ 303955 h 506592"/>
                <a:gd name="connsiteX1" fmla="*/ 233680 w 508000"/>
                <a:gd name="connsiteY1" fmla="*/ 428915 h 506592"/>
                <a:gd name="connsiteX2" fmla="*/ 233680 w 508000"/>
                <a:gd name="connsiteY2" fmla="*/ 408651 h 506592"/>
                <a:gd name="connsiteX3" fmla="*/ 254000 w 508000"/>
                <a:gd name="connsiteY3" fmla="*/ 391765 h 506592"/>
                <a:gd name="connsiteX4" fmla="*/ 274320 w 508000"/>
                <a:gd name="connsiteY4" fmla="*/ 408651 h 506592"/>
                <a:gd name="connsiteX5" fmla="*/ 274320 w 508000"/>
                <a:gd name="connsiteY5" fmla="*/ 428915 h 506592"/>
                <a:gd name="connsiteX6" fmla="*/ 423334 w 508000"/>
                <a:gd name="connsiteY6" fmla="*/ 303955 h 506592"/>
                <a:gd name="connsiteX7" fmla="*/ 254000 w 508000"/>
                <a:gd name="connsiteY7" fmla="*/ 371501 h 506592"/>
                <a:gd name="connsiteX8" fmla="*/ 84666 w 508000"/>
                <a:gd name="connsiteY8" fmla="*/ 303955 h 506592"/>
                <a:gd name="connsiteX9" fmla="*/ 362374 w 508000"/>
                <a:gd name="connsiteY9" fmla="*/ 209392 h 506592"/>
                <a:gd name="connsiteX10" fmla="*/ 372534 w 508000"/>
                <a:gd name="connsiteY10" fmla="*/ 253296 h 506592"/>
                <a:gd name="connsiteX11" fmla="*/ 362374 w 508000"/>
                <a:gd name="connsiteY11" fmla="*/ 297201 h 506592"/>
                <a:gd name="connsiteX12" fmla="*/ 423334 w 508000"/>
                <a:gd name="connsiteY12" fmla="*/ 253296 h 506592"/>
                <a:gd name="connsiteX13" fmla="*/ 362374 w 508000"/>
                <a:gd name="connsiteY13" fmla="*/ 209392 h 506592"/>
                <a:gd name="connsiteX14" fmla="*/ 145626 w 508000"/>
                <a:gd name="connsiteY14" fmla="*/ 209392 h 506592"/>
                <a:gd name="connsiteX15" fmla="*/ 88053 w 508000"/>
                <a:gd name="connsiteY15" fmla="*/ 253296 h 506592"/>
                <a:gd name="connsiteX16" fmla="*/ 145626 w 508000"/>
                <a:gd name="connsiteY16" fmla="*/ 297201 h 506592"/>
                <a:gd name="connsiteX17" fmla="*/ 138853 w 508000"/>
                <a:gd name="connsiteY17" fmla="*/ 253296 h 506592"/>
                <a:gd name="connsiteX18" fmla="*/ 145626 w 508000"/>
                <a:gd name="connsiteY18" fmla="*/ 209392 h 506592"/>
                <a:gd name="connsiteX19" fmla="*/ 254413 w 508000"/>
                <a:gd name="connsiteY19" fmla="*/ 205451 h 506592"/>
                <a:gd name="connsiteX20" fmla="*/ 305363 w 508000"/>
                <a:gd name="connsiteY20" fmla="*/ 253005 h 506592"/>
                <a:gd name="connsiteX21" fmla="*/ 254413 w 508000"/>
                <a:gd name="connsiteY21" fmla="*/ 303955 h 506592"/>
                <a:gd name="connsiteX22" fmla="*/ 206859 w 508000"/>
                <a:gd name="connsiteY22" fmla="*/ 253005 h 506592"/>
                <a:gd name="connsiteX23" fmla="*/ 254413 w 508000"/>
                <a:gd name="connsiteY23" fmla="*/ 205451 h 506592"/>
                <a:gd name="connsiteX24" fmla="*/ 254000 w 508000"/>
                <a:gd name="connsiteY24" fmla="*/ 175618 h 506592"/>
                <a:gd name="connsiteX25" fmla="*/ 176106 w 508000"/>
                <a:gd name="connsiteY25" fmla="*/ 253296 h 506592"/>
                <a:gd name="connsiteX26" fmla="*/ 254000 w 508000"/>
                <a:gd name="connsiteY26" fmla="*/ 330974 h 506592"/>
                <a:gd name="connsiteX27" fmla="*/ 331894 w 508000"/>
                <a:gd name="connsiteY27" fmla="*/ 253296 h 506592"/>
                <a:gd name="connsiteX28" fmla="*/ 254000 w 508000"/>
                <a:gd name="connsiteY28" fmla="*/ 175618 h 506592"/>
                <a:gd name="connsiteX29" fmla="*/ 233680 w 508000"/>
                <a:gd name="connsiteY29" fmla="*/ 77677 h 506592"/>
                <a:gd name="connsiteX30" fmla="*/ 84666 w 508000"/>
                <a:gd name="connsiteY30" fmla="*/ 202637 h 506592"/>
                <a:gd name="connsiteX31" fmla="*/ 254000 w 508000"/>
                <a:gd name="connsiteY31" fmla="*/ 138468 h 506592"/>
                <a:gd name="connsiteX32" fmla="*/ 423334 w 508000"/>
                <a:gd name="connsiteY32" fmla="*/ 202637 h 506592"/>
                <a:gd name="connsiteX33" fmla="*/ 274320 w 508000"/>
                <a:gd name="connsiteY33" fmla="*/ 77677 h 506592"/>
                <a:gd name="connsiteX34" fmla="*/ 274320 w 508000"/>
                <a:gd name="connsiteY34" fmla="*/ 97941 h 506592"/>
                <a:gd name="connsiteX35" fmla="*/ 254000 w 508000"/>
                <a:gd name="connsiteY35" fmla="*/ 118205 h 506592"/>
                <a:gd name="connsiteX36" fmla="*/ 233680 w 508000"/>
                <a:gd name="connsiteY36" fmla="*/ 97941 h 506592"/>
                <a:gd name="connsiteX37" fmla="*/ 233680 w 508000"/>
                <a:gd name="connsiteY37" fmla="*/ 77677 h 506592"/>
                <a:gd name="connsiteX38" fmla="*/ 254000 w 508000"/>
                <a:gd name="connsiteY38" fmla="*/ 0 h 506592"/>
                <a:gd name="connsiteX39" fmla="*/ 274320 w 508000"/>
                <a:gd name="connsiteY39" fmla="*/ 20264 h 506592"/>
                <a:gd name="connsiteX40" fmla="*/ 274320 w 508000"/>
                <a:gd name="connsiteY40" fmla="*/ 40527 h 506592"/>
                <a:gd name="connsiteX41" fmla="*/ 470747 w 508000"/>
                <a:gd name="connsiteY41" fmla="*/ 233033 h 506592"/>
                <a:gd name="connsiteX42" fmla="*/ 491067 w 508000"/>
                <a:gd name="connsiteY42" fmla="*/ 233033 h 506592"/>
                <a:gd name="connsiteX43" fmla="*/ 508000 w 508000"/>
                <a:gd name="connsiteY43" fmla="*/ 253296 h 506592"/>
                <a:gd name="connsiteX44" fmla="*/ 491067 w 508000"/>
                <a:gd name="connsiteY44" fmla="*/ 273560 h 506592"/>
                <a:gd name="connsiteX45" fmla="*/ 470747 w 508000"/>
                <a:gd name="connsiteY45" fmla="*/ 273560 h 506592"/>
                <a:gd name="connsiteX46" fmla="*/ 274320 w 508000"/>
                <a:gd name="connsiteY46" fmla="*/ 469442 h 506592"/>
                <a:gd name="connsiteX47" fmla="*/ 274320 w 508000"/>
                <a:gd name="connsiteY47" fmla="*/ 489706 h 506592"/>
                <a:gd name="connsiteX48" fmla="*/ 254000 w 508000"/>
                <a:gd name="connsiteY48" fmla="*/ 506592 h 506592"/>
                <a:gd name="connsiteX49" fmla="*/ 233680 w 508000"/>
                <a:gd name="connsiteY49" fmla="*/ 489706 h 506592"/>
                <a:gd name="connsiteX50" fmla="*/ 233680 w 508000"/>
                <a:gd name="connsiteY50" fmla="*/ 469442 h 506592"/>
                <a:gd name="connsiteX51" fmla="*/ 40640 w 508000"/>
                <a:gd name="connsiteY51" fmla="*/ 273560 h 506592"/>
                <a:gd name="connsiteX52" fmla="*/ 20320 w 508000"/>
                <a:gd name="connsiteY52" fmla="*/ 273560 h 506592"/>
                <a:gd name="connsiteX53" fmla="*/ 0 w 508000"/>
                <a:gd name="connsiteY53" fmla="*/ 253296 h 506592"/>
                <a:gd name="connsiteX54" fmla="*/ 20320 w 508000"/>
                <a:gd name="connsiteY54" fmla="*/ 233033 h 506592"/>
                <a:gd name="connsiteX55" fmla="*/ 40640 w 508000"/>
                <a:gd name="connsiteY55" fmla="*/ 233033 h 506592"/>
                <a:gd name="connsiteX56" fmla="*/ 233680 w 508000"/>
                <a:gd name="connsiteY56" fmla="*/ 40527 h 506592"/>
                <a:gd name="connsiteX57" fmla="*/ 233680 w 508000"/>
                <a:gd name="connsiteY57" fmla="*/ 20264 h 506592"/>
                <a:gd name="connsiteX58" fmla="*/ 254000 w 508000"/>
                <a:gd name="connsiteY58" fmla="*/ 0 h 5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000" h="506592">
                  <a:moveTo>
                    <a:pt x="84666" y="303955"/>
                  </a:moveTo>
                  <a:cubicBezTo>
                    <a:pt x="104986" y="371501"/>
                    <a:pt x="165946" y="422160"/>
                    <a:pt x="233680" y="428915"/>
                  </a:cubicBezTo>
                  <a:cubicBezTo>
                    <a:pt x="233680" y="428915"/>
                    <a:pt x="233680" y="428915"/>
                    <a:pt x="233680" y="408651"/>
                  </a:cubicBezTo>
                  <a:cubicBezTo>
                    <a:pt x="233680" y="398519"/>
                    <a:pt x="243840" y="391765"/>
                    <a:pt x="254000" y="391765"/>
                  </a:cubicBezTo>
                  <a:cubicBezTo>
                    <a:pt x="264160" y="391765"/>
                    <a:pt x="274320" y="398519"/>
                    <a:pt x="274320" y="408651"/>
                  </a:cubicBezTo>
                  <a:cubicBezTo>
                    <a:pt x="274320" y="408651"/>
                    <a:pt x="274320" y="408651"/>
                    <a:pt x="274320" y="428915"/>
                  </a:cubicBezTo>
                  <a:cubicBezTo>
                    <a:pt x="345440" y="422160"/>
                    <a:pt x="403014" y="371501"/>
                    <a:pt x="423334" y="303955"/>
                  </a:cubicBezTo>
                  <a:cubicBezTo>
                    <a:pt x="386080" y="334351"/>
                    <a:pt x="325120" y="371501"/>
                    <a:pt x="254000" y="371501"/>
                  </a:cubicBezTo>
                  <a:cubicBezTo>
                    <a:pt x="186266" y="371501"/>
                    <a:pt x="125306" y="334351"/>
                    <a:pt x="84666" y="303955"/>
                  </a:cubicBezTo>
                  <a:close/>
                  <a:moveTo>
                    <a:pt x="362374" y="209392"/>
                  </a:moveTo>
                  <a:cubicBezTo>
                    <a:pt x="369147" y="222901"/>
                    <a:pt x="372534" y="239787"/>
                    <a:pt x="372534" y="253296"/>
                  </a:cubicBezTo>
                  <a:cubicBezTo>
                    <a:pt x="372534" y="270183"/>
                    <a:pt x="369147" y="283692"/>
                    <a:pt x="362374" y="297201"/>
                  </a:cubicBezTo>
                  <a:cubicBezTo>
                    <a:pt x="389467" y="283692"/>
                    <a:pt x="409787" y="266805"/>
                    <a:pt x="423334" y="253296"/>
                  </a:cubicBezTo>
                  <a:cubicBezTo>
                    <a:pt x="409787" y="243164"/>
                    <a:pt x="389467" y="226278"/>
                    <a:pt x="362374" y="209392"/>
                  </a:cubicBezTo>
                  <a:close/>
                  <a:moveTo>
                    <a:pt x="145626" y="209392"/>
                  </a:moveTo>
                  <a:cubicBezTo>
                    <a:pt x="118533" y="226278"/>
                    <a:pt x="98213" y="243164"/>
                    <a:pt x="88053" y="253296"/>
                  </a:cubicBezTo>
                  <a:cubicBezTo>
                    <a:pt x="98213" y="266805"/>
                    <a:pt x="118533" y="283692"/>
                    <a:pt x="145626" y="297201"/>
                  </a:cubicBezTo>
                  <a:cubicBezTo>
                    <a:pt x="138853" y="283692"/>
                    <a:pt x="138853" y="270183"/>
                    <a:pt x="138853" y="253296"/>
                  </a:cubicBezTo>
                  <a:cubicBezTo>
                    <a:pt x="138853" y="239787"/>
                    <a:pt x="138853" y="222901"/>
                    <a:pt x="145626" y="209392"/>
                  </a:cubicBezTo>
                  <a:close/>
                  <a:moveTo>
                    <a:pt x="254413" y="205451"/>
                  </a:moveTo>
                  <a:cubicBezTo>
                    <a:pt x="281586" y="205451"/>
                    <a:pt x="305363" y="225831"/>
                    <a:pt x="305363" y="253005"/>
                  </a:cubicBezTo>
                  <a:cubicBezTo>
                    <a:pt x="305363" y="280178"/>
                    <a:pt x="281586" y="303955"/>
                    <a:pt x="254413" y="303955"/>
                  </a:cubicBezTo>
                  <a:cubicBezTo>
                    <a:pt x="227239" y="303955"/>
                    <a:pt x="206859" y="280178"/>
                    <a:pt x="206859" y="253005"/>
                  </a:cubicBezTo>
                  <a:cubicBezTo>
                    <a:pt x="206859" y="225831"/>
                    <a:pt x="227239" y="205451"/>
                    <a:pt x="254413" y="205451"/>
                  </a:cubicBezTo>
                  <a:close/>
                  <a:moveTo>
                    <a:pt x="254000" y="175618"/>
                  </a:moveTo>
                  <a:cubicBezTo>
                    <a:pt x="209974" y="175618"/>
                    <a:pt x="176106" y="209392"/>
                    <a:pt x="176106" y="253296"/>
                  </a:cubicBezTo>
                  <a:cubicBezTo>
                    <a:pt x="176106" y="297201"/>
                    <a:pt x="209974" y="330974"/>
                    <a:pt x="254000" y="330974"/>
                  </a:cubicBezTo>
                  <a:cubicBezTo>
                    <a:pt x="298027" y="330974"/>
                    <a:pt x="331894" y="297201"/>
                    <a:pt x="331894" y="253296"/>
                  </a:cubicBezTo>
                  <a:cubicBezTo>
                    <a:pt x="331894" y="209392"/>
                    <a:pt x="298027" y="175618"/>
                    <a:pt x="254000" y="175618"/>
                  </a:cubicBezTo>
                  <a:close/>
                  <a:moveTo>
                    <a:pt x="233680" y="77677"/>
                  </a:moveTo>
                  <a:cubicBezTo>
                    <a:pt x="165946" y="87809"/>
                    <a:pt x="104986" y="138468"/>
                    <a:pt x="84666" y="202637"/>
                  </a:cubicBezTo>
                  <a:cubicBezTo>
                    <a:pt x="125306" y="172241"/>
                    <a:pt x="186266" y="138468"/>
                    <a:pt x="254000" y="138468"/>
                  </a:cubicBezTo>
                  <a:cubicBezTo>
                    <a:pt x="325120" y="138468"/>
                    <a:pt x="386080" y="172241"/>
                    <a:pt x="423334" y="202637"/>
                  </a:cubicBezTo>
                  <a:cubicBezTo>
                    <a:pt x="403014" y="138468"/>
                    <a:pt x="345440" y="87809"/>
                    <a:pt x="274320" y="77677"/>
                  </a:cubicBezTo>
                  <a:cubicBezTo>
                    <a:pt x="274320" y="77677"/>
                    <a:pt x="274320" y="77677"/>
                    <a:pt x="274320" y="97941"/>
                  </a:cubicBezTo>
                  <a:cubicBezTo>
                    <a:pt x="274320" y="108073"/>
                    <a:pt x="264160" y="118205"/>
                    <a:pt x="254000" y="118205"/>
                  </a:cubicBezTo>
                  <a:cubicBezTo>
                    <a:pt x="243840" y="118205"/>
                    <a:pt x="233680" y="108073"/>
                    <a:pt x="233680" y="97941"/>
                  </a:cubicBezTo>
                  <a:cubicBezTo>
                    <a:pt x="233680" y="97941"/>
                    <a:pt x="233680" y="97941"/>
                    <a:pt x="233680" y="77677"/>
                  </a:cubicBezTo>
                  <a:close/>
                  <a:moveTo>
                    <a:pt x="254000" y="0"/>
                  </a:moveTo>
                  <a:cubicBezTo>
                    <a:pt x="264160" y="0"/>
                    <a:pt x="274320" y="10132"/>
                    <a:pt x="274320" y="20264"/>
                  </a:cubicBezTo>
                  <a:cubicBezTo>
                    <a:pt x="274320" y="20264"/>
                    <a:pt x="274320" y="20264"/>
                    <a:pt x="274320" y="40527"/>
                  </a:cubicBezTo>
                  <a:cubicBezTo>
                    <a:pt x="375920" y="50659"/>
                    <a:pt x="460587" y="131714"/>
                    <a:pt x="470747" y="233033"/>
                  </a:cubicBezTo>
                  <a:cubicBezTo>
                    <a:pt x="470747" y="233033"/>
                    <a:pt x="470747" y="233033"/>
                    <a:pt x="491067" y="233033"/>
                  </a:cubicBezTo>
                  <a:cubicBezTo>
                    <a:pt x="501227" y="233033"/>
                    <a:pt x="508000" y="243164"/>
                    <a:pt x="508000" y="253296"/>
                  </a:cubicBezTo>
                  <a:cubicBezTo>
                    <a:pt x="508000" y="263428"/>
                    <a:pt x="501227" y="273560"/>
                    <a:pt x="491067" y="273560"/>
                  </a:cubicBezTo>
                  <a:cubicBezTo>
                    <a:pt x="491067" y="273560"/>
                    <a:pt x="491067" y="273560"/>
                    <a:pt x="470747" y="273560"/>
                  </a:cubicBezTo>
                  <a:cubicBezTo>
                    <a:pt x="460587" y="374878"/>
                    <a:pt x="375920" y="459310"/>
                    <a:pt x="274320" y="469442"/>
                  </a:cubicBezTo>
                  <a:cubicBezTo>
                    <a:pt x="274320" y="469442"/>
                    <a:pt x="274320" y="469442"/>
                    <a:pt x="274320" y="489706"/>
                  </a:cubicBezTo>
                  <a:cubicBezTo>
                    <a:pt x="274320" y="499838"/>
                    <a:pt x="264160" y="506592"/>
                    <a:pt x="254000" y="506592"/>
                  </a:cubicBezTo>
                  <a:cubicBezTo>
                    <a:pt x="243840" y="506592"/>
                    <a:pt x="233680" y="499838"/>
                    <a:pt x="233680" y="489706"/>
                  </a:cubicBezTo>
                  <a:cubicBezTo>
                    <a:pt x="233680" y="489706"/>
                    <a:pt x="233680" y="489706"/>
                    <a:pt x="233680" y="469442"/>
                  </a:cubicBezTo>
                  <a:cubicBezTo>
                    <a:pt x="132080" y="459310"/>
                    <a:pt x="50800" y="374878"/>
                    <a:pt x="40640" y="273560"/>
                  </a:cubicBezTo>
                  <a:cubicBezTo>
                    <a:pt x="40640" y="273560"/>
                    <a:pt x="40640" y="273560"/>
                    <a:pt x="20320" y="273560"/>
                  </a:cubicBezTo>
                  <a:cubicBezTo>
                    <a:pt x="10160" y="273560"/>
                    <a:pt x="0" y="263428"/>
                    <a:pt x="0" y="253296"/>
                  </a:cubicBezTo>
                  <a:cubicBezTo>
                    <a:pt x="0" y="243164"/>
                    <a:pt x="10160" y="233033"/>
                    <a:pt x="20320" y="233033"/>
                  </a:cubicBezTo>
                  <a:cubicBezTo>
                    <a:pt x="20320" y="233033"/>
                    <a:pt x="20320" y="233033"/>
                    <a:pt x="40640" y="233033"/>
                  </a:cubicBezTo>
                  <a:cubicBezTo>
                    <a:pt x="50800" y="131714"/>
                    <a:pt x="132080" y="50659"/>
                    <a:pt x="233680" y="40527"/>
                  </a:cubicBezTo>
                  <a:cubicBezTo>
                    <a:pt x="233680" y="40527"/>
                    <a:pt x="233680" y="40527"/>
                    <a:pt x="233680" y="20264"/>
                  </a:cubicBezTo>
                  <a:cubicBezTo>
                    <a:pt x="233680" y="10132"/>
                    <a:pt x="243840" y="0"/>
                    <a:pt x="254000" y="0"/>
                  </a:cubicBezTo>
                  <a:close/>
                </a:path>
              </a:pathLst>
            </a:custGeom>
            <a:solidFill>
              <a:sysClr val="window" lastClr="FFFFFF"/>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grpSp>
        <p:nvGrpSpPr>
          <p:cNvPr id="36" name="组合 35">
            <a:extLst>
              <a:ext uri="{FF2B5EF4-FFF2-40B4-BE49-F238E27FC236}">
                <a16:creationId xmlns:a16="http://schemas.microsoft.com/office/drawing/2014/main" id="{51C908DC-5A7C-42B2-96F4-5D2ABE304F09}"/>
              </a:ext>
            </a:extLst>
          </p:cNvPr>
          <p:cNvGrpSpPr/>
          <p:nvPr/>
        </p:nvGrpSpPr>
        <p:grpSpPr>
          <a:xfrm>
            <a:off x="3843335" y="4679228"/>
            <a:ext cx="1873324" cy="778623"/>
            <a:chOff x="3869500" y="3052963"/>
            <a:chExt cx="1404993" cy="583967"/>
          </a:xfrm>
        </p:grpSpPr>
        <p:sp>
          <p:nvSpPr>
            <p:cNvPr id="37" name="Freeform: Shape 7">
              <a:extLst>
                <a:ext uri="{FF2B5EF4-FFF2-40B4-BE49-F238E27FC236}">
                  <a16:creationId xmlns:a16="http://schemas.microsoft.com/office/drawing/2014/main" id="{7F3F2FE2-C363-4630-A8FC-80B87A7E6207}"/>
                </a:ext>
              </a:extLst>
            </p:cNvPr>
            <p:cNvSpPr/>
            <p:nvPr/>
          </p:nvSpPr>
          <p:spPr>
            <a:xfrm>
              <a:off x="3869500" y="3052963"/>
              <a:ext cx="1404993" cy="583967"/>
            </a:xfrm>
            <a:custGeom>
              <a:avLst/>
              <a:gdLst>
                <a:gd name="connsiteX0" fmla="*/ 936665 w 1873324"/>
                <a:gd name="connsiteY0" fmla="*/ 0 h 778623"/>
                <a:gd name="connsiteX1" fmla="*/ 1873324 w 1873324"/>
                <a:gd name="connsiteY1" fmla="*/ 516199 h 778623"/>
                <a:gd name="connsiteX2" fmla="*/ 1802046 w 1873324"/>
                <a:gd name="connsiteY2" fmla="*/ 559501 h 778623"/>
                <a:gd name="connsiteX3" fmla="*/ 936666 w 1873324"/>
                <a:gd name="connsiteY3" fmla="*/ 778623 h 778623"/>
                <a:gd name="connsiteX4" fmla="*/ 71286 w 1873324"/>
                <a:gd name="connsiteY4" fmla="*/ 559501 h 778623"/>
                <a:gd name="connsiteX5" fmla="*/ 0 w 1873324"/>
                <a:gd name="connsiteY5" fmla="*/ 516193 h 778623"/>
                <a:gd name="connsiteX6" fmla="*/ 936665 w 1873324"/>
                <a:gd name="connsiteY6" fmla="*/ 0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324" h="778623">
                  <a:moveTo>
                    <a:pt x="936665" y="0"/>
                  </a:moveTo>
                  <a:lnTo>
                    <a:pt x="1873324" y="516199"/>
                  </a:lnTo>
                  <a:lnTo>
                    <a:pt x="1802046" y="559501"/>
                  </a:lnTo>
                  <a:cubicBezTo>
                    <a:pt x="1544800" y="699245"/>
                    <a:pt x="1250003" y="778623"/>
                    <a:pt x="936666" y="778623"/>
                  </a:cubicBezTo>
                  <a:cubicBezTo>
                    <a:pt x="623329" y="778623"/>
                    <a:pt x="328532" y="699245"/>
                    <a:pt x="71286" y="559501"/>
                  </a:cubicBezTo>
                  <a:lnTo>
                    <a:pt x="0" y="516193"/>
                  </a:lnTo>
                  <a:lnTo>
                    <a:pt x="936665" y="0"/>
                  </a:lnTo>
                  <a:close/>
                </a:path>
              </a:pathLst>
            </a:custGeom>
            <a:solidFill>
              <a:srgbClr val="FFC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8" name="Freeform: Shape 21">
              <a:extLst>
                <a:ext uri="{FF2B5EF4-FFF2-40B4-BE49-F238E27FC236}">
                  <a16:creationId xmlns:a16="http://schemas.microsoft.com/office/drawing/2014/main" id="{DF777F6E-116E-4C86-8ADC-E7E9A38BA10D}"/>
                </a:ext>
              </a:extLst>
            </p:cNvPr>
            <p:cNvSpPr>
              <a:spLocks noChangeAspect="1"/>
            </p:cNvSpPr>
            <p:nvPr/>
          </p:nvSpPr>
          <p:spPr bwMode="auto">
            <a:xfrm>
              <a:off x="4495424" y="3238823"/>
              <a:ext cx="171509" cy="212246"/>
            </a:xfrm>
            <a:custGeom>
              <a:avLst/>
              <a:gdLst>
                <a:gd name="connsiteX0" fmla="*/ 206056 w 410498"/>
                <a:gd name="connsiteY0" fmla="*/ 251527 h 508000"/>
                <a:gd name="connsiteX1" fmla="*/ 216200 w 410498"/>
                <a:gd name="connsiteY1" fmla="*/ 253219 h 508000"/>
                <a:gd name="connsiteX2" fmla="*/ 211128 w 410498"/>
                <a:gd name="connsiteY2" fmla="*/ 283675 h 508000"/>
                <a:gd name="connsiteX3" fmla="*/ 184078 w 410498"/>
                <a:gd name="connsiteY3" fmla="*/ 315822 h 508000"/>
                <a:gd name="connsiteX4" fmla="*/ 168862 w 410498"/>
                <a:gd name="connsiteY4" fmla="*/ 297210 h 508000"/>
                <a:gd name="connsiteX5" fmla="*/ 206056 w 410498"/>
                <a:gd name="connsiteY5" fmla="*/ 251527 h 508000"/>
                <a:gd name="connsiteX6" fmla="*/ 206094 w 410498"/>
                <a:gd name="connsiteY6" fmla="*/ 175521 h 508000"/>
                <a:gd name="connsiteX7" fmla="*/ 87843 w 410498"/>
                <a:gd name="connsiteY7" fmla="*/ 295349 h 508000"/>
                <a:gd name="connsiteX8" fmla="*/ 185822 w 410498"/>
                <a:gd name="connsiteY8" fmla="*/ 394924 h 508000"/>
                <a:gd name="connsiteX9" fmla="*/ 244947 w 410498"/>
                <a:gd name="connsiteY9" fmla="*/ 383110 h 508000"/>
                <a:gd name="connsiteX10" fmla="*/ 238190 w 410498"/>
                <a:gd name="connsiteY10" fmla="*/ 364545 h 508000"/>
                <a:gd name="connsiteX11" fmla="*/ 192579 w 410498"/>
                <a:gd name="connsiteY11" fmla="*/ 374671 h 508000"/>
                <a:gd name="connsiteX12" fmla="*/ 111493 w 410498"/>
                <a:gd name="connsiteY12" fmla="*/ 291974 h 508000"/>
                <a:gd name="connsiteX13" fmla="*/ 202715 w 410498"/>
                <a:gd name="connsiteY13" fmla="*/ 194086 h 508000"/>
                <a:gd name="connsiteX14" fmla="*/ 278733 w 410498"/>
                <a:gd name="connsiteY14" fmla="*/ 266658 h 508000"/>
                <a:gd name="connsiteX15" fmla="*/ 246637 w 410498"/>
                <a:gd name="connsiteY15" fmla="*/ 320665 h 508000"/>
                <a:gd name="connsiteX16" fmla="*/ 239879 w 410498"/>
                <a:gd name="connsiteY16" fmla="*/ 293661 h 508000"/>
                <a:gd name="connsiteX17" fmla="*/ 248326 w 410498"/>
                <a:gd name="connsiteY17" fmla="*/ 234591 h 508000"/>
                <a:gd name="connsiteX18" fmla="*/ 211162 w 410498"/>
                <a:gd name="connsiteY18" fmla="*/ 226153 h 508000"/>
                <a:gd name="connsiteX19" fmla="*/ 136833 w 410498"/>
                <a:gd name="connsiteY19" fmla="*/ 300412 h 508000"/>
                <a:gd name="connsiteX20" fmla="*/ 172308 w 410498"/>
                <a:gd name="connsiteY20" fmla="*/ 340917 h 508000"/>
                <a:gd name="connsiteX21" fmla="*/ 212851 w 410498"/>
                <a:gd name="connsiteY21" fmla="*/ 317289 h 508000"/>
                <a:gd name="connsiteX22" fmla="*/ 214540 w 410498"/>
                <a:gd name="connsiteY22" fmla="*/ 317289 h 508000"/>
                <a:gd name="connsiteX23" fmla="*/ 241569 w 410498"/>
                <a:gd name="connsiteY23" fmla="*/ 340917 h 508000"/>
                <a:gd name="connsiteX24" fmla="*/ 300694 w 410498"/>
                <a:gd name="connsiteY24" fmla="*/ 266658 h 508000"/>
                <a:gd name="connsiteX25" fmla="*/ 206094 w 410498"/>
                <a:gd name="connsiteY25" fmla="*/ 175521 h 508000"/>
                <a:gd name="connsiteX26" fmla="*/ 59125 w 410498"/>
                <a:gd name="connsiteY26" fmla="*/ 21940 h 508000"/>
                <a:gd name="connsiteX27" fmla="*/ 25339 w 410498"/>
                <a:gd name="connsiteY27" fmla="*/ 47256 h 508000"/>
                <a:gd name="connsiteX28" fmla="*/ 363198 w 410498"/>
                <a:gd name="connsiteY28" fmla="*/ 47256 h 508000"/>
                <a:gd name="connsiteX29" fmla="*/ 363198 w 410498"/>
                <a:gd name="connsiteY29" fmla="*/ 475934 h 508000"/>
                <a:gd name="connsiteX30" fmla="*/ 388537 w 410498"/>
                <a:gd name="connsiteY30" fmla="*/ 455681 h 508000"/>
                <a:gd name="connsiteX31" fmla="*/ 388537 w 410498"/>
                <a:gd name="connsiteY31" fmla="*/ 21940 h 508000"/>
                <a:gd name="connsiteX32" fmla="*/ 59125 w 410498"/>
                <a:gd name="connsiteY32" fmla="*/ 21940 h 508000"/>
                <a:gd name="connsiteX33" fmla="*/ 48989 w 410498"/>
                <a:gd name="connsiteY33" fmla="*/ 0 h 508000"/>
                <a:gd name="connsiteX34" fmla="*/ 402052 w 410498"/>
                <a:gd name="connsiteY34" fmla="*/ 0 h 508000"/>
                <a:gd name="connsiteX35" fmla="*/ 410498 w 410498"/>
                <a:gd name="connsiteY35" fmla="*/ 8438 h 508000"/>
                <a:gd name="connsiteX36" fmla="*/ 410498 w 410498"/>
                <a:gd name="connsiteY36" fmla="*/ 462432 h 508000"/>
                <a:gd name="connsiteX37" fmla="*/ 405430 w 410498"/>
                <a:gd name="connsiteY37" fmla="*/ 477621 h 508000"/>
                <a:gd name="connsiteX38" fmla="*/ 363198 w 410498"/>
                <a:gd name="connsiteY38" fmla="*/ 508000 h 508000"/>
                <a:gd name="connsiteX39" fmla="*/ 0 w 410498"/>
                <a:gd name="connsiteY39" fmla="*/ 508000 h 508000"/>
                <a:gd name="connsiteX40" fmla="*/ 0 w 410498"/>
                <a:gd name="connsiteY40" fmla="*/ 55694 h 508000"/>
                <a:gd name="connsiteX41" fmla="*/ 48989 w 410498"/>
                <a:gd name="connsiteY4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0498" h="508000">
                  <a:moveTo>
                    <a:pt x="206056" y="251527"/>
                  </a:moveTo>
                  <a:cubicBezTo>
                    <a:pt x="211128" y="251527"/>
                    <a:pt x="212819" y="251527"/>
                    <a:pt x="216200" y="253219"/>
                  </a:cubicBezTo>
                  <a:cubicBezTo>
                    <a:pt x="216200" y="253219"/>
                    <a:pt x="216200" y="253219"/>
                    <a:pt x="211128" y="283675"/>
                  </a:cubicBezTo>
                  <a:cubicBezTo>
                    <a:pt x="209437" y="300594"/>
                    <a:pt x="195912" y="315822"/>
                    <a:pt x="184078" y="315822"/>
                  </a:cubicBezTo>
                  <a:cubicBezTo>
                    <a:pt x="173934" y="315822"/>
                    <a:pt x="168862" y="309054"/>
                    <a:pt x="168862" y="297210"/>
                  </a:cubicBezTo>
                  <a:cubicBezTo>
                    <a:pt x="168862" y="271831"/>
                    <a:pt x="185768" y="251527"/>
                    <a:pt x="206056" y="251527"/>
                  </a:cubicBezTo>
                  <a:close/>
                  <a:moveTo>
                    <a:pt x="206094" y="175521"/>
                  </a:moveTo>
                  <a:cubicBezTo>
                    <a:pt x="135143" y="175521"/>
                    <a:pt x="87843" y="231216"/>
                    <a:pt x="87843" y="295349"/>
                  </a:cubicBezTo>
                  <a:cubicBezTo>
                    <a:pt x="87843" y="357794"/>
                    <a:pt x="133454" y="394924"/>
                    <a:pt x="185822" y="394924"/>
                  </a:cubicBezTo>
                  <a:cubicBezTo>
                    <a:pt x="209472" y="394924"/>
                    <a:pt x="224676" y="391548"/>
                    <a:pt x="244947" y="383110"/>
                  </a:cubicBezTo>
                  <a:cubicBezTo>
                    <a:pt x="244947" y="383110"/>
                    <a:pt x="244947" y="383110"/>
                    <a:pt x="238190" y="364545"/>
                  </a:cubicBezTo>
                  <a:cubicBezTo>
                    <a:pt x="226365" y="371296"/>
                    <a:pt x="209472" y="374671"/>
                    <a:pt x="192579" y="374671"/>
                  </a:cubicBezTo>
                  <a:cubicBezTo>
                    <a:pt x="145279" y="374671"/>
                    <a:pt x="111493" y="344292"/>
                    <a:pt x="111493" y="291974"/>
                  </a:cubicBezTo>
                  <a:cubicBezTo>
                    <a:pt x="111493" y="231216"/>
                    <a:pt x="153726" y="194086"/>
                    <a:pt x="202715" y="194086"/>
                  </a:cubicBezTo>
                  <a:cubicBezTo>
                    <a:pt x="251705" y="194086"/>
                    <a:pt x="278733" y="226153"/>
                    <a:pt x="278733" y="266658"/>
                  </a:cubicBezTo>
                  <a:cubicBezTo>
                    <a:pt x="278733" y="303788"/>
                    <a:pt x="260151" y="320665"/>
                    <a:pt x="246637" y="320665"/>
                  </a:cubicBezTo>
                  <a:cubicBezTo>
                    <a:pt x="238190" y="320665"/>
                    <a:pt x="236501" y="312226"/>
                    <a:pt x="239879" y="293661"/>
                  </a:cubicBezTo>
                  <a:cubicBezTo>
                    <a:pt x="239879" y="293661"/>
                    <a:pt x="239879" y="293661"/>
                    <a:pt x="248326" y="234591"/>
                  </a:cubicBezTo>
                  <a:cubicBezTo>
                    <a:pt x="241569" y="229528"/>
                    <a:pt x="224676" y="226153"/>
                    <a:pt x="211162" y="226153"/>
                  </a:cubicBezTo>
                  <a:cubicBezTo>
                    <a:pt x="165551" y="226153"/>
                    <a:pt x="136833" y="261595"/>
                    <a:pt x="136833" y="300412"/>
                  </a:cubicBezTo>
                  <a:cubicBezTo>
                    <a:pt x="136833" y="325728"/>
                    <a:pt x="152036" y="340917"/>
                    <a:pt x="172308" y="340917"/>
                  </a:cubicBezTo>
                  <a:cubicBezTo>
                    <a:pt x="189201" y="340917"/>
                    <a:pt x="204404" y="332479"/>
                    <a:pt x="212851" y="317289"/>
                  </a:cubicBezTo>
                  <a:cubicBezTo>
                    <a:pt x="212851" y="317289"/>
                    <a:pt x="212851" y="317289"/>
                    <a:pt x="214540" y="317289"/>
                  </a:cubicBezTo>
                  <a:cubicBezTo>
                    <a:pt x="216229" y="334166"/>
                    <a:pt x="226365" y="340917"/>
                    <a:pt x="241569" y="340917"/>
                  </a:cubicBezTo>
                  <a:cubicBezTo>
                    <a:pt x="275355" y="340917"/>
                    <a:pt x="300694" y="312226"/>
                    <a:pt x="300694" y="266658"/>
                  </a:cubicBezTo>
                  <a:cubicBezTo>
                    <a:pt x="300694" y="212651"/>
                    <a:pt x="261840" y="175521"/>
                    <a:pt x="206094" y="175521"/>
                  </a:cubicBezTo>
                  <a:close/>
                  <a:moveTo>
                    <a:pt x="59125" y="21940"/>
                  </a:moveTo>
                  <a:cubicBezTo>
                    <a:pt x="40543" y="21940"/>
                    <a:pt x="27029" y="30379"/>
                    <a:pt x="25339" y="47256"/>
                  </a:cubicBezTo>
                  <a:cubicBezTo>
                    <a:pt x="25339" y="47256"/>
                    <a:pt x="25339" y="47256"/>
                    <a:pt x="363198" y="47256"/>
                  </a:cubicBezTo>
                  <a:cubicBezTo>
                    <a:pt x="363198" y="47256"/>
                    <a:pt x="363198" y="47256"/>
                    <a:pt x="363198" y="475934"/>
                  </a:cubicBezTo>
                  <a:lnTo>
                    <a:pt x="388537" y="455681"/>
                  </a:lnTo>
                  <a:cubicBezTo>
                    <a:pt x="388537" y="455681"/>
                    <a:pt x="388537" y="455681"/>
                    <a:pt x="388537" y="21940"/>
                  </a:cubicBezTo>
                  <a:cubicBezTo>
                    <a:pt x="388537" y="21940"/>
                    <a:pt x="388537" y="21940"/>
                    <a:pt x="59125" y="21940"/>
                  </a:cubicBezTo>
                  <a:close/>
                  <a:moveTo>
                    <a:pt x="48989" y="0"/>
                  </a:moveTo>
                  <a:cubicBezTo>
                    <a:pt x="48989" y="0"/>
                    <a:pt x="48989" y="0"/>
                    <a:pt x="402052" y="0"/>
                  </a:cubicBezTo>
                  <a:cubicBezTo>
                    <a:pt x="407119" y="0"/>
                    <a:pt x="410498" y="3375"/>
                    <a:pt x="410498" y="8438"/>
                  </a:cubicBezTo>
                  <a:lnTo>
                    <a:pt x="410498" y="462432"/>
                  </a:lnTo>
                  <a:cubicBezTo>
                    <a:pt x="410498" y="462432"/>
                    <a:pt x="410498" y="472558"/>
                    <a:pt x="405430" y="477621"/>
                  </a:cubicBezTo>
                  <a:cubicBezTo>
                    <a:pt x="400362" y="482685"/>
                    <a:pt x="363198" y="508000"/>
                    <a:pt x="363198" y="508000"/>
                  </a:cubicBezTo>
                  <a:cubicBezTo>
                    <a:pt x="363198" y="508000"/>
                    <a:pt x="363198" y="508000"/>
                    <a:pt x="0" y="508000"/>
                  </a:cubicBezTo>
                  <a:cubicBezTo>
                    <a:pt x="0" y="508000"/>
                    <a:pt x="0" y="508000"/>
                    <a:pt x="0" y="55694"/>
                  </a:cubicBezTo>
                  <a:cubicBezTo>
                    <a:pt x="0" y="20252"/>
                    <a:pt x="21961" y="0"/>
                    <a:pt x="48989" y="0"/>
                  </a:cubicBezTo>
                  <a:close/>
                </a:path>
              </a:pathLst>
            </a:custGeom>
            <a:solidFill>
              <a:sysClr val="window" lastClr="FFFFFF"/>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grpSp>
        <p:nvGrpSpPr>
          <p:cNvPr id="39" name="组合 38">
            <a:extLst>
              <a:ext uri="{FF2B5EF4-FFF2-40B4-BE49-F238E27FC236}">
                <a16:creationId xmlns:a16="http://schemas.microsoft.com/office/drawing/2014/main" id="{66016F46-F55D-45FF-96A5-DA45D93E6451}"/>
              </a:ext>
            </a:extLst>
          </p:cNvPr>
          <p:cNvGrpSpPr/>
          <p:nvPr/>
        </p:nvGrpSpPr>
        <p:grpSpPr>
          <a:xfrm>
            <a:off x="3152619" y="1844824"/>
            <a:ext cx="1577927" cy="1159021"/>
            <a:chOff x="3301995" y="918036"/>
            <a:chExt cx="1183445" cy="869266"/>
          </a:xfrm>
        </p:grpSpPr>
        <p:sp>
          <p:nvSpPr>
            <p:cNvPr id="40" name="Freeform: Shape 4">
              <a:extLst>
                <a:ext uri="{FF2B5EF4-FFF2-40B4-BE49-F238E27FC236}">
                  <a16:creationId xmlns:a16="http://schemas.microsoft.com/office/drawing/2014/main" id="{6B4807D6-4D5F-4BA8-A3AB-BD5E86E3F442}"/>
                </a:ext>
              </a:extLst>
            </p:cNvPr>
            <p:cNvSpPr/>
            <p:nvPr/>
          </p:nvSpPr>
          <p:spPr>
            <a:xfrm>
              <a:off x="3301995" y="918036"/>
              <a:ext cx="1183445" cy="869266"/>
            </a:xfrm>
            <a:custGeom>
              <a:avLst/>
              <a:gdLst>
                <a:gd name="connsiteX0" fmla="*/ 1577927 w 1577927"/>
                <a:gd name="connsiteY0" fmla="*/ 0 h 1159021"/>
                <a:gd name="connsiteX1" fmla="*/ 1115133 w 1577927"/>
                <a:gd name="connsiteY1" fmla="*/ 981301 h 1159021"/>
                <a:gd name="connsiteX2" fmla="*/ 55775 w 1577927"/>
                <a:gd name="connsiteY2" fmla="*/ 1142818 h 1159021"/>
                <a:gd name="connsiteX3" fmla="*/ 4070 w 1577927"/>
                <a:gd name="connsiteY3" fmla="*/ 1156643 h 1159021"/>
                <a:gd name="connsiteX4" fmla="*/ 0 w 1577927"/>
                <a:gd name="connsiteY4" fmla="*/ 1159021 h 1159021"/>
                <a:gd name="connsiteX5" fmla="*/ 20502 w 1577927"/>
                <a:gd name="connsiteY5" fmla="*/ 1103004 h 1159021"/>
                <a:gd name="connsiteX6" fmla="*/ 1507715 w 1577927"/>
                <a:gd name="connsiteY6" fmla="*/ 3545 h 1159021"/>
                <a:gd name="connsiteX7" fmla="*/ 1577927 w 1577927"/>
                <a:gd name="connsiteY7" fmla="*/ 0 h 11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927" h="1159021">
                  <a:moveTo>
                    <a:pt x="1577927" y="0"/>
                  </a:moveTo>
                  <a:lnTo>
                    <a:pt x="1115133" y="981301"/>
                  </a:lnTo>
                  <a:lnTo>
                    <a:pt x="55775" y="1142818"/>
                  </a:lnTo>
                  <a:cubicBezTo>
                    <a:pt x="36077" y="1146135"/>
                    <a:pt x="18842" y="1150744"/>
                    <a:pt x="4070" y="1156643"/>
                  </a:cubicBezTo>
                  <a:lnTo>
                    <a:pt x="0" y="1159021"/>
                  </a:lnTo>
                  <a:lnTo>
                    <a:pt x="20502" y="1103004"/>
                  </a:lnTo>
                  <a:cubicBezTo>
                    <a:pt x="273144" y="505691"/>
                    <a:pt x="836362" y="71725"/>
                    <a:pt x="1507715" y="3545"/>
                  </a:cubicBezTo>
                  <a:lnTo>
                    <a:pt x="1577927" y="0"/>
                  </a:lnTo>
                  <a:close/>
                </a:path>
              </a:pathLst>
            </a:cu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41" name="Freeform: Shape 25">
              <a:extLst>
                <a:ext uri="{FF2B5EF4-FFF2-40B4-BE49-F238E27FC236}">
                  <a16:creationId xmlns:a16="http://schemas.microsoft.com/office/drawing/2014/main" id="{0311F0BE-52CE-4E74-8457-D652C908F3A5}"/>
                </a:ext>
              </a:extLst>
            </p:cNvPr>
            <p:cNvSpPr>
              <a:spLocks noChangeAspect="1"/>
            </p:cNvSpPr>
            <p:nvPr/>
          </p:nvSpPr>
          <p:spPr bwMode="auto">
            <a:xfrm>
              <a:off x="3805428" y="1300300"/>
              <a:ext cx="212160" cy="212247"/>
            </a:xfrm>
            <a:custGeom>
              <a:avLst/>
              <a:gdLst>
                <a:gd name="connsiteX0" fmla="*/ 185778 w 502142"/>
                <a:gd name="connsiteY0" fmla="*/ 245107 h 502347"/>
                <a:gd name="connsiteX1" fmla="*/ 181850 w 502142"/>
                <a:gd name="connsiteY1" fmla="*/ 247726 h 502347"/>
                <a:gd name="connsiteX2" fmla="*/ 196252 w 502142"/>
                <a:gd name="connsiteY2" fmla="*/ 262134 h 502347"/>
                <a:gd name="connsiteX3" fmla="*/ 198871 w 502142"/>
                <a:gd name="connsiteY3" fmla="*/ 259515 h 502347"/>
                <a:gd name="connsiteX4" fmla="*/ 198871 w 502142"/>
                <a:gd name="connsiteY4" fmla="*/ 258205 h 502347"/>
                <a:gd name="connsiteX5" fmla="*/ 197562 w 502142"/>
                <a:gd name="connsiteY5" fmla="*/ 256895 h 502347"/>
                <a:gd name="connsiteX6" fmla="*/ 196252 w 502142"/>
                <a:gd name="connsiteY6" fmla="*/ 255585 h 502347"/>
                <a:gd name="connsiteX7" fmla="*/ 187087 w 502142"/>
                <a:gd name="connsiteY7" fmla="*/ 245107 h 502347"/>
                <a:gd name="connsiteX8" fmla="*/ 185778 w 502142"/>
                <a:gd name="connsiteY8" fmla="*/ 245107 h 502347"/>
                <a:gd name="connsiteX9" fmla="*/ 300657 w 502142"/>
                <a:gd name="connsiteY9" fmla="*/ 124890 h 502347"/>
                <a:gd name="connsiteX10" fmla="*/ 333369 w 502142"/>
                <a:gd name="connsiteY10" fmla="*/ 157500 h 502347"/>
                <a:gd name="connsiteX11" fmla="*/ 300657 w 502142"/>
                <a:gd name="connsiteY11" fmla="*/ 191414 h 502347"/>
                <a:gd name="connsiteX12" fmla="*/ 267945 w 502142"/>
                <a:gd name="connsiteY12" fmla="*/ 157500 h 502347"/>
                <a:gd name="connsiteX13" fmla="*/ 300657 w 502142"/>
                <a:gd name="connsiteY13" fmla="*/ 124890 h 502347"/>
                <a:gd name="connsiteX14" fmla="*/ 251242 w 502142"/>
                <a:gd name="connsiteY14" fmla="*/ 83999 h 502347"/>
                <a:gd name="connsiteX15" fmla="*/ 180541 w 502142"/>
                <a:gd name="connsiteY15" fmla="*/ 99717 h 502347"/>
                <a:gd name="connsiteX16" fmla="*/ 99366 w 502142"/>
                <a:gd name="connsiteY16" fmla="*/ 321076 h 502347"/>
                <a:gd name="connsiteX17" fmla="*/ 251242 w 502142"/>
                <a:gd name="connsiteY17" fmla="*/ 419313 h 502347"/>
                <a:gd name="connsiteX18" fmla="*/ 268263 w 502142"/>
                <a:gd name="connsiteY18" fmla="*/ 418003 h 502347"/>
                <a:gd name="connsiteX19" fmla="*/ 264335 w 502142"/>
                <a:gd name="connsiteY19" fmla="*/ 418003 h 502347"/>
                <a:gd name="connsiteX20" fmla="*/ 253861 w 502142"/>
                <a:gd name="connsiteY20" fmla="*/ 399665 h 502347"/>
                <a:gd name="connsiteX21" fmla="*/ 270881 w 502142"/>
                <a:gd name="connsiteY21" fmla="*/ 336794 h 502347"/>
                <a:gd name="connsiteX22" fmla="*/ 251242 w 502142"/>
                <a:gd name="connsiteY22" fmla="*/ 307978 h 502347"/>
                <a:gd name="connsiteX23" fmla="*/ 247314 w 502142"/>
                <a:gd name="connsiteY23" fmla="*/ 306668 h 502347"/>
                <a:gd name="connsiteX24" fmla="*/ 236840 w 502142"/>
                <a:gd name="connsiteY24" fmla="*/ 335484 h 502347"/>
                <a:gd name="connsiteX25" fmla="*/ 222438 w 502142"/>
                <a:gd name="connsiteY25" fmla="*/ 345963 h 502347"/>
                <a:gd name="connsiteX26" fmla="*/ 173995 w 502142"/>
                <a:gd name="connsiteY26" fmla="*/ 348582 h 502347"/>
                <a:gd name="connsiteX27" fmla="*/ 158283 w 502142"/>
                <a:gd name="connsiteY27" fmla="*/ 334174 h 502347"/>
                <a:gd name="connsiteX28" fmla="*/ 172685 w 502142"/>
                <a:gd name="connsiteY28" fmla="*/ 318457 h 502347"/>
                <a:gd name="connsiteX29" fmla="*/ 211964 w 502142"/>
                <a:gd name="connsiteY29" fmla="*/ 315837 h 502347"/>
                <a:gd name="connsiteX30" fmla="*/ 223747 w 502142"/>
                <a:gd name="connsiteY30" fmla="*/ 283092 h 502347"/>
                <a:gd name="connsiteX31" fmla="*/ 225056 w 502142"/>
                <a:gd name="connsiteY31" fmla="*/ 272613 h 502347"/>
                <a:gd name="connsiteX32" fmla="*/ 242077 w 502142"/>
                <a:gd name="connsiteY32" fmla="*/ 217601 h 502347"/>
                <a:gd name="connsiteX33" fmla="*/ 234221 w 502142"/>
                <a:gd name="connsiteY33" fmla="*/ 221530 h 502347"/>
                <a:gd name="connsiteX34" fmla="*/ 211964 w 502142"/>
                <a:gd name="connsiteY34" fmla="*/ 247726 h 502347"/>
                <a:gd name="connsiteX35" fmla="*/ 201489 w 502142"/>
                <a:gd name="connsiteY35" fmla="*/ 256895 h 502347"/>
                <a:gd name="connsiteX36" fmla="*/ 201489 w 502142"/>
                <a:gd name="connsiteY36" fmla="*/ 262134 h 502347"/>
                <a:gd name="connsiteX37" fmla="*/ 197562 w 502142"/>
                <a:gd name="connsiteY37" fmla="*/ 264754 h 502347"/>
                <a:gd name="connsiteX38" fmla="*/ 211964 w 502142"/>
                <a:gd name="connsiteY38" fmla="*/ 279162 h 502347"/>
                <a:gd name="connsiteX39" fmla="*/ 175304 w 502142"/>
                <a:gd name="connsiteY39" fmla="*/ 311908 h 502347"/>
                <a:gd name="connsiteX40" fmla="*/ 130788 w 502142"/>
                <a:gd name="connsiteY40" fmla="*/ 264754 h 502347"/>
                <a:gd name="connsiteX41" fmla="*/ 166139 w 502142"/>
                <a:gd name="connsiteY41" fmla="*/ 230699 h 502347"/>
                <a:gd name="connsiteX42" fmla="*/ 179232 w 502142"/>
                <a:gd name="connsiteY42" fmla="*/ 245107 h 502347"/>
                <a:gd name="connsiteX43" fmla="*/ 183159 w 502142"/>
                <a:gd name="connsiteY43" fmla="*/ 242487 h 502347"/>
                <a:gd name="connsiteX44" fmla="*/ 187087 w 502142"/>
                <a:gd name="connsiteY44" fmla="*/ 241177 h 502347"/>
                <a:gd name="connsiteX45" fmla="*/ 187087 w 502142"/>
                <a:gd name="connsiteY45" fmla="*/ 239867 h 502347"/>
                <a:gd name="connsiteX46" fmla="*/ 222438 w 502142"/>
                <a:gd name="connsiteY46" fmla="*/ 199263 h 502347"/>
                <a:gd name="connsiteX47" fmla="*/ 270881 w 502142"/>
                <a:gd name="connsiteY47" fmla="*/ 186165 h 502347"/>
                <a:gd name="connsiteX48" fmla="*/ 276118 w 502142"/>
                <a:gd name="connsiteY48" fmla="*/ 186165 h 502347"/>
                <a:gd name="connsiteX49" fmla="*/ 283974 w 502142"/>
                <a:gd name="connsiteY49" fmla="*/ 187475 h 502347"/>
                <a:gd name="connsiteX50" fmla="*/ 286592 w 502142"/>
                <a:gd name="connsiteY50" fmla="*/ 188785 h 502347"/>
                <a:gd name="connsiteX51" fmla="*/ 291830 w 502142"/>
                <a:gd name="connsiteY51" fmla="*/ 191404 h 502347"/>
                <a:gd name="connsiteX52" fmla="*/ 304922 w 502142"/>
                <a:gd name="connsiteY52" fmla="*/ 208432 h 502347"/>
                <a:gd name="connsiteX53" fmla="*/ 304922 w 502142"/>
                <a:gd name="connsiteY53" fmla="*/ 209742 h 502347"/>
                <a:gd name="connsiteX54" fmla="*/ 321943 w 502142"/>
                <a:gd name="connsiteY54" fmla="*/ 222840 h 502347"/>
                <a:gd name="connsiteX55" fmla="*/ 350747 w 502142"/>
                <a:gd name="connsiteY55" fmla="*/ 218910 h 502347"/>
                <a:gd name="connsiteX56" fmla="*/ 367768 w 502142"/>
                <a:gd name="connsiteY56" fmla="*/ 220220 h 502347"/>
                <a:gd name="connsiteX57" fmla="*/ 366458 w 502142"/>
                <a:gd name="connsiteY57" fmla="*/ 238558 h 502347"/>
                <a:gd name="connsiteX58" fmla="*/ 332417 w 502142"/>
                <a:gd name="connsiteY58" fmla="*/ 250346 h 502347"/>
                <a:gd name="connsiteX59" fmla="*/ 315397 w 502142"/>
                <a:gd name="connsiteY59" fmla="*/ 247726 h 502347"/>
                <a:gd name="connsiteX60" fmla="*/ 298376 w 502142"/>
                <a:gd name="connsiteY60" fmla="*/ 239867 h 502347"/>
                <a:gd name="connsiteX61" fmla="*/ 282665 w 502142"/>
                <a:gd name="connsiteY61" fmla="*/ 290950 h 502347"/>
                <a:gd name="connsiteX62" fmla="*/ 280046 w 502142"/>
                <a:gd name="connsiteY62" fmla="*/ 296190 h 502347"/>
                <a:gd name="connsiteX63" fmla="*/ 299685 w 502142"/>
                <a:gd name="connsiteY63" fmla="*/ 325006 h 502347"/>
                <a:gd name="connsiteX64" fmla="*/ 302304 w 502142"/>
                <a:gd name="connsiteY64" fmla="*/ 336794 h 502347"/>
                <a:gd name="connsiteX65" fmla="*/ 282665 w 502142"/>
                <a:gd name="connsiteY65" fmla="*/ 407524 h 502347"/>
                <a:gd name="connsiteX66" fmla="*/ 272190 w 502142"/>
                <a:gd name="connsiteY66" fmla="*/ 418003 h 502347"/>
                <a:gd name="connsiteX67" fmla="*/ 320634 w 502142"/>
                <a:gd name="connsiteY67" fmla="*/ 403595 h 502347"/>
                <a:gd name="connsiteX68" fmla="*/ 403118 w 502142"/>
                <a:gd name="connsiteY68" fmla="*/ 180926 h 502347"/>
                <a:gd name="connsiteX69" fmla="*/ 251242 w 502142"/>
                <a:gd name="connsiteY69" fmla="*/ 83999 h 502347"/>
                <a:gd name="connsiteX70" fmla="*/ 324562 w 502142"/>
                <a:gd name="connsiteY70" fmla="*/ 1480 h 502347"/>
                <a:gd name="connsiteX71" fmla="*/ 357294 w 502142"/>
                <a:gd name="connsiteY71" fmla="*/ 14579 h 502347"/>
                <a:gd name="connsiteX72" fmla="*/ 376933 w 502142"/>
                <a:gd name="connsiteY72" fmla="*/ 56493 h 502347"/>
                <a:gd name="connsiteX73" fmla="*/ 366458 w 502142"/>
                <a:gd name="connsiteY73" fmla="*/ 82689 h 502347"/>
                <a:gd name="connsiteX74" fmla="*/ 410974 w 502142"/>
                <a:gd name="connsiteY74" fmla="*/ 123294 h 502347"/>
                <a:gd name="connsiteX75" fmla="*/ 435850 w 502142"/>
                <a:gd name="connsiteY75" fmla="*/ 110195 h 502347"/>
                <a:gd name="connsiteX76" fmla="*/ 479056 w 502142"/>
                <a:gd name="connsiteY76" fmla="*/ 127223 h 502347"/>
                <a:gd name="connsiteX77" fmla="*/ 493458 w 502142"/>
                <a:gd name="connsiteY77" fmla="*/ 159969 h 502347"/>
                <a:gd name="connsiteX78" fmla="*/ 477747 w 502142"/>
                <a:gd name="connsiteY78" fmla="*/ 201883 h 502347"/>
                <a:gd name="connsiteX79" fmla="*/ 452871 w 502142"/>
                <a:gd name="connsiteY79" fmla="*/ 213671 h 502347"/>
                <a:gd name="connsiteX80" fmla="*/ 454180 w 502142"/>
                <a:gd name="connsiteY80" fmla="*/ 272613 h 502347"/>
                <a:gd name="connsiteX81" fmla="*/ 481675 w 502142"/>
                <a:gd name="connsiteY81" fmla="*/ 283092 h 502347"/>
                <a:gd name="connsiteX82" fmla="*/ 500005 w 502142"/>
                <a:gd name="connsiteY82" fmla="*/ 323696 h 502347"/>
                <a:gd name="connsiteX83" fmla="*/ 488221 w 502142"/>
                <a:gd name="connsiteY83" fmla="*/ 357751 h 502347"/>
                <a:gd name="connsiteX84" fmla="*/ 471201 w 502142"/>
                <a:gd name="connsiteY84" fmla="*/ 376089 h 502347"/>
                <a:gd name="connsiteX85" fmla="*/ 446324 w 502142"/>
                <a:gd name="connsiteY85" fmla="*/ 377399 h 502347"/>
                <a:gd name="connsiteX86" fmla="*/ 420139 w 502142"/>
                <a:gd name="connsiteY86" fmla="*/ 366920 h 502347"/>
                <a:gd name="connsiteX87" fmla="*/ 379551 w 502142"/>
                <a:gd name="connsiteY87" fmla="*/ 410144 h 502347"/>
                <a:gd name="connsiteX88" fmla="*/ 391335 w 502142"/>
                <a:gd name="connsiteY88" fmla="*/ 436340 h 502347"/>
                <a:gd name="connsiteX89" fmla="*/ 375623 w 502142"/>
                <a:gd name="connsiteY89" fmla="*/ 479564 h 502347"/>
                <a:gd name="connsiteX90" fmla="*/ 342891 w 502142"/>
                <a:gd name="connsiteY90" fmla="*/ 493972 h 502347"/>
                <a:gd name="connsiteX91" fmla="*/ 300995 w 502142"/>
                <a:gd name="connsiteY91" fmla="*/ 478255 h 502347"/>
                <a:gd name="connsiteX92" fmla="*/ 289211 w 502142"/>
                <a:gd name="connsiteY92" fmla="*/ 453368 h 502347"/>
                <a:gd name="connsiteX93" fmla="*/ 228984 w 502142"/>
                <a:gd name="connsiteY93" fmla="*/ 454678 h 502347"/>
                <a:gd name="connsiteX94" fmla="*/ 219819 w 502142"/>
                <a:gd name="connsiteY94" fmla="*/ 482184 h 502347"/>
                <a:gd name="connsiteX95" fmla="*/ 202799 w 502142"/>
                <a:gd name="connsiteY95" fmla="*/ 499212 h 502347"/>
                <a:gd name="connsiteX96" fmla="*/ 177922 w 502142"/>
                <a:gd name="connsiteY96" fmla="*/ 500522 h 502347"/>
                <a:gd name="connsiteX97" fmla="*/ 143881 w 502142"/>
                <a:gd name="connsiteY97" fmla="*/ 488733 h 502347"/>
                <a:gd name="connsiteX98" fmla="*/ 126861 w 502142"/>
                <a:gd name="connsiteY98" fmla="*/ 471705 h 502347"/>
                <a:gd name="connsiteX99" fmla="*/ 125551 w 502142"/>
                <a:gd name="connsiteY99" fmla="*/ 446819 h 502347"/>
                <a:gd name="connsiteX100" fmla="*/ 134716 w 502142"/>
                <a:gd name="connsiteY100" fmla="*/ 420623 h 502347"/>
                <a:gd name="connsiteX101" fmla="*/ 91510 w 502142"/>
                <a:gd name="connsiteY101" fmla="*/ 380018 h 502347"/>
                <a:gd name="connsiteX102" fmla="*/ 66634 w 502142"/>
                <a:gd name="connsiteY102" fmla="*/ 391807 h 502347"/>
                <a:gd name="connsiteX103" fmla="*/ 23428 w 502142"/>
                <a:gd name="connsiteY103" fmla="*/ 376089 h 502347"/>
                <a:gd name="connsiteX104" fmla="*/ 7716 w 502142"/>
                <a:gd name="connsiteY104" fmla="*/ 343343 h 502347"/>
                <a:gd name="connsiteX105" fmla="*/ 23428 w 502142"/>
                <a:gd name="connsiteY105" fmla="*/ 300119 h 502347"/>
                <a:gd name="connsiteX106" fmla="*/ 49613 w 502142"/>
                <a:gd name="connsiteY106" fmla="*/ 288331 h 502347"/>
                <a:gd name="connsiteX107" fmla="*/ 48304 w 502142"/>
                <a:gd name="connsiteY107" fmla="*/ 229389 h 502347"/>
                <a:gd name="connsiteX108" fmla="*/ 20809 w 502142"/>
                <a:gd name="connsiteY108" fmla="*/ 220220 h 502347"/>
                <a:gd name="connsiteX109" fmla="*/ 2479 w 502142"/>
                <a:gd name="connsiteY109" fmla="*/ 203193 h 502347"/>
                <a:gd name="connsiteX110" fmla="*/ 2479 w 502142"/>
                <a:gd name="connsiteY110" fmla="*/ 178306 h 502347"/>
                <a:gd name="connsiteX111" fmla="*/ 14263 w 502142"/>
                <a:gd name="connsiteY111" fmla="*/ 144251 h 502347"/>
                <a:gd name="connsiteX112" fmla="*/ 56159 w 502142"/>
                <a:gd name="connsiteY112" fmla="*/ 125913 h 502347"/>
                <a:gd name="connsiteX113" fmla="*/ 82345 w 502142"/>
                <a:gd name="connsiteY113" fmla="*/ 135082 h 502347"/>
                <a:gd name="connsiteX114" fmla="*/ 122933 w 502142"/>
                <a:gd name="connsiteY114" fmla="*/ 91858 h 502347"/>
                <a:gd name="connsiteX115" fmla="*/ 111149 w 502142"/>
                <a:gd name="connsiteY115" fmla="*/ 65662 h 502347"/>
                <a:gd name="connsiteX116" fmla="*/ 126861 w 502142"/>
                <a:gd name="connsiteY116" fmla="*/ 23747 h 502347"/>
                <a:gd name="connsiteX117" fmla="*/ 159592 w 502142"/>
                <a:gd name="connsiteY117" fmla="*/ 8029 h 502347"/>
                <a:gd name="connsiteX118" fmla="*/ 201489 w 502142"/>
                <a:gd name="connsiteY118" fmla="*/ 23747 h 502347"/>
                <a:gd name="connsiteX119" fmla="*/ 213273 w 502142"/>
                <a:gd name="connsiteY119" fmla="*/ 49944 h 502347"/>
                <a:gd name="connsiteX120" fmla="*/ 272190 w 502142"/>
                <a:gd name="connsiteY120" fmla="*/ 47324 h 502347"/>
                <a:gd name="connsiteX121" fmla="*/ 282665 w 502142"/>
                <a:gd name="connsiteY121" fmla="*/ 21128 h 502347"/>
                <a:gd name="connsiteX122" fmla="*/ 324562 w 502142"/>
                <a:gd name="connsiteY122" fmla="*/ 1480 h 5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02142" h="502347">
                  <a:moveTo>
                    <a:pt x="185778" y="245107"/>
                  </a:moveTo>
                  <a:cubicBezTo>
                    <a:pt x="185778" y="245107"/>
                    <a:pt x="185778" y="245107"/>
                    <a:pt x="181850" y="247726"/>
                  </a:cubicBezTo>
                  <a:cubicBezTo>
                    <a:pt x="181850" y="247726"/>
                    <a:pt x="181850" y="247726"/>
                    <a:pt x="196252" y="262134"/>
                  </a:cubicBezTo>
                  <a:cubicBezTo>
                    <a:pt x="196252" y="262134"/>
                    <a:pt x="196252" y="262134"/>
                    <a:pt x="198871" y="259515"/>
                  </a:cubicBezTo>
                  <a:cubicBezTo>
                    <a:pt x="198871" y="259515"/>
                    <a:pt x="198871" y="258205"/>
                    <a:pt x="198871" y="258205"/>
                  </a:cubicBezTo>
                  <a:cubicBezTo>
                    <a:pt x="198871" y="258205"/>
                    <a:pt x="198871" y="258205"/>
                    <a:pt x="197562" y="256895"/>
                  </a:cubicBezTo>
                  <a:cubicBezTo>
                    <a:pt x="197562" y="256895"/>
                    <a:pt x="196252" y="256895"/>
                    <a:pt x="196252" y="255585"/>
                  </a:cubicBezTo>
                  <a:cubicBezTo>
                    <a:pt x="191015" y="254275"/>
                    <a:pt x="187087" y="250346"/>
                    <a:pt x="187087" y="245107"/>
                  </a:cubicBezTo>
                  <a:cubicBezTo>
                    <a:pt x="187087" y="245107"/>
                    <a:pt x="187087" y="245107"/>
                    <a:pt x="185778" y="245107"/>
                  </a:cubicBezTo>
                  <a:close/>
                  <a:moveTo>
                    <a:pt x="300657" y="124890"/>
                  </a:moveTo>
                  <a:cubicBezTo>
                    <a:pt x="318976" y="124890"/>
                    <a:pt x="333369" y="140543"/>
                    <a:pt x="333369" y="157500"/>
                  </a:cubicBezTo>
                  <a:cubicBezTo>
                    <a:pt x="333369" y="175761"/>
                    <a:pt x="318976" y="191414"/>
                    <a:pt x="300657" y="191414"/>
                  </a:cubicBezTo>
                  <a:cubicBezTo>
                    <a:pt x="282339" y="191414"/>
                    <a:pt x="267945" y="175761"/>
                    <a:pt x="267945" y="157500"/>
                  </a:cubicBezTo>
                  <a:cubicBezTo>
                    <a:pt x="267945" y="140543"/>
                    <a:pt x="282339" y="124890"/>
                    <a:pt x="300657" y="124890"/>
                  </a:cubicBezTo>
                  <a:close/>
                  <a:moveTo>
                    <a:pt x="251242" y="83999"/>
                  </a:moveTo>
                  <a:cubicBezTo>
                    <a:pt x="226366" y="83999"/>
                    <a:pt x="202799" y="89238"/>
                    <a:pt x="180541" y="99717"/>
                  </a:cubicBezTo>
                  <a:cubicBezTo>
                    <a:pt x="96747" y="137702"/>
                    <a:pt x="60087" y="237248"/>
                    <a:pt x="99366" y="321076"/>
                  </a:cubicBezTo>
                  <a:cubicBezTo>
                    <a:pt x="125551" y="381328"/>
                    <a:pt x="185778" y="419313"/>
                    <a:pt x="251242" y="419313"/>
                  </a:cubicBezTo>
                  <a:cubicBezTo>
                    <a:pt x="256479" y="419313"/>
                    <a:pt x="263025" y="419313"/>
                    <a:pt x="268263" y="418003"/>
                  </a:cubicBezTo>
                  <a:cubicBezTo>
                    <a:pt x="266953" y="418003"/>
                    <a:pt x="265644" y="418003"/>
                    <a:pt x="264335" y="418003"/>
                  </a:cubicBezTo>
                  <a:cubicBezTo>
                    <a:pt x="256479" y="415383"/>
                    <a:pt x="252551" y="407524"/>
                    <a:pt x="253861" y="399665"/>
                  </a:cubicBezTo>
                  <a:cubicBezTo>
                    <a:pt x="253861" y="399665"/>
                    <a:pt x="253861" y="399665"/>
                    <a:pt x="270881" y="336794"/>
                  </a:cubicBezTo>
                  <a:cubicBezTo>
                    <a:pt x="270881" y="336794"/>
                    <a:pt x="270881" y="336794"/>
                    <a:pt x="251242" y="307978"/>
                  </a:cubicBezTo>
                  <a:cubicBezTo>
                    <a:pt x="249933" y="307978"/>
                    <a:pt x="248623" y="306668"/>
                    <a:pt x="247314" y="306668"/>
                  </a:cubicBezTo>
                  <a:cubicBezTo>
                    <a:pt x="247314" y="306668"/>
                    <a:pt x="247314" y="306668"/>
                    <a:pt x="236840" y="335484"/>
                  </a:cubicBezTo>
                  <a:cubicBezTo>
                    <a:pt x="234221" y="342033"/>
                    <a:pt x="228984" y="345963"/>
                    <a:pt x="222438" y="345963"/>
                  </a:cubicBezTo>
                  <a:cubicBezTo>
                    <a:pt x="222438" y="345963"/>
                    <a:pt x="222438" y="345963"/>
                    <a:pt x="173995" y="348582"/>
                  </a:cubicBezTo>
                  <a:cubicBezTo>
                    <a:pt x="166139" y="348582"/>
                    <a:pt x="159592" y="342033"/>
                    <a:pt x="158283" y="334174"/>
                  </a:cubicBezTo>
                  <a:cubicBezTo>
                    <a:pt x="158283" y="325006"/>
                    <a:pt x="164830" y="318457"/>
                    <a:pt x="172685" y="318457"/>
                  </a:cubicBezTo>
                  <a:cubicBezTo>
                    <a:pt x="172685" y="318457"/>
                    <a:pt x="172685" y="318457"/>
                    <a:pt x="211964" y="315837"/>
                  </a:cubicBezTo>
                  <a:cubicBezTo>
                    <a:pt x="211964" y="315837"/>
                    <a:pt x="211964" y="315837"/>
                    <a:pt x="223747" y="283092"/>
                  </a:cubicBezTo>
                  <a:cubicBezTo>
                    <a:pt x="223747" y="279162"/>
                    <a:pt x="223747" y="276542"/>
                    <a:pt x="225056" y="272613"/>
                  </a:cubicBezTo>
                  <a:cubicBezTo>
                    <a:pt x="225056" y="272613"/>
                    <a:pt x="225056" y="272613"/>
                    <a:pt x="242077" y="217601"/>
                  </a:cubicBezTo>
                  <a:cubicBezTo>
                    <a:pt x="239458" y="218910"/>
                    <a:pt x="236840" y="220220"/>
                    <a:pt x="234221" y="221530"/>
                  </a:cubicBezTo>
                  <a:cubicBezTo>
                    <a:pt x="222438" y="228079"/>
                    <a:pt x="214582" y="237248"/>
                    <a:pt x="211964" y="247726"/>
                  </a:cubicBezTo>
                  <a:cubicBezTo>
                    <a:pt x="210654" y="251656"/>
                    <a:pt x="206726" y="255585"/>
                    <a:pt x="201489" y="256895"/>
                  </a:cubicBezTo>
                  <a:cubicBezTo>
                    <a:pt x="202799" y="258205"/>
                    <a:pt x="202799" y="260825"/>
                    <a:pt x="201489" y="262134"/>
                  </a:cubicBezTo>
                  <a:cubicBezTo>
                    <a:pt x="201489" y="262134"/>
                    <a:pt x="201489" y="262134"/>
                    <a:pt x="197562" y="264754"/>
                  </a:cubicBezTo>
                  <a:cubicBezTo>
                    <a:pt x="197562" y="264754"/>
                    <a:pt x="197562" y="264754"/>
                    <a:pt x="211964" y="279162"/>
                  </a:cubicBezTo>
                  <a:cubicBezTo>
                    <a:pt x="211964" y="279162"/>
                    <a:pt x="211964" y="279162"/>
                    <a:pt x="175304" y="311908"/>
                  </a:cubicBezTo>
                  <a:cubicBezTo>
                    <a:pt x="175304" y="311908"/>
                    <a:pt x="175304" y="311908"/>
                    <a:pt x="130788" y="264754"/>
                  </a:cubicBezTo>
                  <a:cubicBezTo>
                    <a:pt x="130788" y="264754"/>
                    <a:pt x="130788" y="264754"/>
                    <a:pt x="166139" y="230699"/>
                  </a:cubicBezTo>
                  <a:cubicBezTo>
                    <a:pt x="166139" y="230699"/>
                    <a:pt x="166139" y="230699"/>
                    <a:pt x="179232" y="245107"/>
                  </a:cubicBezTo>
                  <a:cubicBezTo>
                    <a:pt x="179232" y="245107"/>
                    <a:pt x="179232" y="245107"/>
                    <a:pt x="183159" y="242487"/>
                  </a:cubicBezTo>
                  <a:cubicBezTo>
                    <a:pt x="184469" y="241177"/>
                    <a:pt x="185778" y="241177"/>
                    <a:pt x="187087" y="241177"/>
                  </a:cubicBezTo>
                  <a:cubicBezTo>
                    <a:pt x="187087" y="241177"/>
                    <a:pt x="187087" y="241177"/>
                    <a:pt x="187087" y="239867"/>
                  </a:cubicBezTo>
                  <a:cubicBezTo>
                    <a:pt x="191015" y="224150"/>
                    <a:pt x="204108" y="209742"/>
                    <a:pt x="222438" y="199263"/>
                  </a:cubicBezTo>
                  <a:cubicBezTo>
                    <a:pt x="238149" y="190094"/>
                    <a:pt x="255170" y="186165"/>
                    <a:pt x="270881" y="186165"/>
                  </a:cubicBezTo>
                  <a:cubicBezTo>
                    <a:pt x="273500" y="186165"/>
                    <a:pt x="274809" y="186165"/>
                    <a:pt x="276118" y="186165"/>
                  </a:cubicBezTo>
                  <a:cubicBezTo>
                    <a:pt x="276118" y="186165"/>
                    <a:pt x="280046" y="187475"/>
                    <a:pt x="283974" y="187475"/>
                  </a:cubicBezTo>
                  <a:cubicBezTo>
                    <a:pt x="285283" y="188785"/>
                    <a:pt x="285283" y="188785"/>
                    <a:pt x="286592" y="188785"/>
                  </a:cubicBezTo>
                  <a:cubicBezTo>
                    <a:pt x="287902" y="190094"/>
                    <a:pt x="289211" y="190094"/>
                    <a:pt x="291830" y="191404"/>
                  </a:cubicBezTo>
                  <a:cubicBezTo>
                    <a:pt x="297067" y="195334"/>
                    <a:pt x="302304" y="201883"/>
                    <a:pt x="304922" y="208432"/>
                  </a:cubicBezTo>
                  <a:cubicBezTo>
                    <a:pt x="304922" y="208432"/>
                    <a:pt x="304922" y="209742"/>
                    <a:pt x="304922" y="209742"/>
                  </a:cubicBezTo>
                  <a:cubicBezTo>
                    <a:pt x="307541" y="214981"/>
                    <a:pt x="312778" y="220220"/>
                    <a:pt x="321943" y="222840"/>
                  </a:cubicBezTo>
                  <a:cubicBezTo>
                    <a:pt x="332417" y="225459"/>
                    <a:pt x="344201" y="224150"/>
                    <a:pt x="350747" y="218910"/>
                  </a:cubicBezTo>
                  <a:cubicBezTo>
                    <a:pt x="355984" y="214981"/>
                    <a:pt x="363840" y="214981"/>
                    <a:pt x="367768" y="220220"/>
                  </a:cubicBezTo>
                  <a:cubicBezTo>
                    <a:pt x="373005" y="225459"/>
                    <a:pt x="371696" y="233318"/>
                    <a:pt x="366458" y="238558"/>
                  </a:cubicBezTo>
                  <a:cubicBezTo>
                    <a:pt x="358603" y="246417"/>
                    <a:pt x="345510" y="250346"/>
                    <a:pt x="332417" y="250346"/>
                  </a:cubicBezTo>
                  <a:cubicBezTo>
                    <a:pt x="327180" y="250346"/>
                    <a:pt x="320634" y="249036"/>
                    <a:pt x="315397" y="247726"/>
                  </a:cubicBezTo>
                  <a:cubicBezTo>
                    <a:pt x="308850" y="245107"/>
                    <a:pt x="303613" y="243797"/>
                    <a:pt x="298376" y="239867"/>
                  </a:cubicBezTo>
                  <a:cubicBezTo>
                    <a:pt x="298376" y="239867"/>
                    <a:pt x="298376" y="239867"/>
                    <a:pt x="282665" y="290950"/>
                  </a:cubicBezTo>
                  <a:cubicBezTo>
                    <a:pt x="281355" y="293570"/>
                    <a:pt x="281355" y="294880"/>
                    <a:pt x="280046" y="296190"/>
                  </a:cubicBezTo>
                  <a:cubicBezTo>
                    <a:pt x="280046" y="296190"/>
                    <a:pt x="280046" y="296190"/>
                    <a:pt x="299685" y="325006"/>
                  </a:cubicBezTo>
                  <a:cubicBezTo>
                    <a:pt x="302304" y="328935"/>
                    <a:pt x="303613" y="332865"/>
                    <a:pt x="302304" y="336794"/>
                  </a:cubicBezTo>
                  <a:cubicBezTo>
                    <a:pt x="302304" y="336794"/>
                    <a:pt x="302304" y="336794"/>
                    <a:pt x="282665" y="407524"/>
                  </a:cubicBezTo>
                  <a:cubicBezTo>
                    <a:pt x="281355" y="412764"/>
                    <a:pt x="277428" y="416693"/>
                    <a:pt x="272190" y="418003"/>
                  </a:cubicBezTo>
                  <a:cubicBezTo>
                    <a:pt x="289211" y="415383"/>
                    <a:pt x="304922" y="411454"/>
                    <a:pt x="320634" y="403595"/>
                  </a:cubicBezTo>
                  <a:cubicBezTo>
                    <a:pt x="405737" y="365610"/>
                    <a:pt x="442397" y="264754"/>
                    <a:pt x="403118" y="180926"/>
                  </a:cubicBezTo>
                  <a:cubicBezTo>
                    <a:pt x="375623" y="121984"/>
                    <a:pt x="316706" y="83999"/>
                    <a:pt x="251242" y="83999"/>
                  </a:cubicBezTo>
                  <a:close/>
                  <a:moveTo>
                    <a:pt x="324562" y="1480"/>
                  </a:moveTo>
                  <a:cubicBezTo>
                    <a:pt x="324562" y="1480"/>
                    <a:pt x="324562" y="1480"/>
                    <a:pt x="357294" y="14579"/>
                  </a:cubicBezTo>
                  <a:cubicBezTo>
                    <a:pt x="374314" y="21128"/>
                    <a:pt x="383479" y="39465"/>
                    <a:pt x="376933" y="56493"/>
                  </a:cubicBezTo>
                  <a:cubicBezTo>
                    <a:pt x="376933" y="56493"/>
                    <a:pt x="376933" y="56493"/>
                    <a:pt x="366458" y="82689"/>
                  </a:cubicBezTo>
                  <a:cubicBezTo>
                    <a:pt x="383479" y="93168"/>
                    <a:pt x="397881" y="107576"/>
                    <a:pt x="410974" y="123294"/>
                  </a:cubicBezTo>
                  <a:cubicBezTo>
                    <a:pt x="410974" y="123294"/>
                    <a:pt x="410974" y="123294"/>
                    <a:pt x="435850" y="110195"/>
                  </a:cubicBezTo>
                  <a:cubicBezTo>
                    <a:pt x="452871" y="103646"/>
                    <a:pt x="471201" y="110195"/>
                    <a:pt x="479056" y="127223"/>
                  </a:cubicBezTo>
                  <a:cubicBezTo>
                    <a:pt x="479056" y="127223"/>
                    <a:pt x="479056" y="127223"/>
                    <a:pt x="493458" y="159969"/>
                  </a:cubicBezTo>
                  <a:cubicBezTo>
                    <a:pt x="501314" y="175686"/>
                    <a:pt x="494768" y="194024"/>
                    <a:pt x="477747" y="201883"/>
                  </a:cubicBezTo>
                  <a:cubicBezTo>
                    <a:pt x="477747" y="201883"/>
                    <a:pt x="477747" y="201883"/>
                    <a:pt x="452871" y="213671"/>
                  </a:cubicBezTo>
                  <a:cubicBezTo>
                    <a:pt x="455489" y="233318"/>
                    <a:pt x="456799" y="252966"/>
                    <a:pt x="454180" y="272613"/>
                  </a:cubicBezTo>
                  <a:cubicBezTo>
                    <a:pt x="454180" y="272613"/>
                    <a:pt x="454180" y="272613"/>
                    <a:pt x="481675" y="283092"/>
                  </a:cubicBezTo>
                  <a:cubicBezTo>
                    <a:pt x="497386" y="289641"/>
                    <a:pt x="506551" y="307978"/>
                    <a:pt x="500005" y="323696"/>
                  </a:cubicBezTo>
                  <a:cubicBezTo>
                    <a:pt x="500005" y="323696"/>
                    <a:pt x="500005" y="323696"/>
                    <a:pt x="488221" y="357751"/>
                  </a:cubicBezTo>
                  <a:cubicBezTo>
                    <a:pt x="485603" y="365610"/>
                    <a:pt x="479056" y="372159"/>
                    <a:pt x="471201" y="376089"/>
                  </a:cubicBezTo>
                  <a:cubicBezTo>
                    <a:pt x="463345" y="380018"/>
                    <a:pt x="454180" y="380018"/>
                    <a:pt x="446324" y="377399"/>
                  </a:cubicBezTo>
                  <a:cubicBezTo>
                    <a:pt x="446324" y="377399"/>
                    <a:pt x="446324" y="377399"/>
                    <a:pt x="420139" y="366920"/>
                  </a:cubicBezTo>
                  <a:cubicBezTo>
                    <a:pt x="408355" y="383948"/>
                    <a:pt x="395263" y="398356"/>
                    <a:pt x="379551" y="410144"/>
                  </a:cubicBezTo>
                  <a:cubicBezTo>
                    <a:pt x="379551" y="410144"/>
                    <a:pt x="379551" y="410144"/>
                    <a:pt x="391335" y="436340"/>
                  </a:cubicBezTo>
                  <a:cubicBezTo>
                    <a:pt x="399190" y="452058"/>
                    <a:pt x="392644" y="471705"/>
                    <a:pt x="375623" y="479564"/>
                  </a:cubicBezTo>
                  <a:cubicBezTo>
                    <a:pt x="375623" y="479564"/>
                    <a:pt x="375623" y="479564"/>
                    <a:pt x="342891" y="493972"/>
                  </a:cubicBezTo>
                  <a:cubicBezTo>
                    <a:pt x="327180" y="501831"/>
                    <a:pt x="307541" y="495282"/>
                    <a:pt x="300995" y="478255"/>
                  </a:cubicBezTo>
                  <a:cubicBezTo>
                    <a:pt x="300995" y="478255"/>
                    <a:pt x="300995" y="478255"/>
                    <a:pt x="289211" y="453368"/>
                  </a:cubicBezTo>
                  <a:cubicBezTo>
                    <a:pt x="268263" y="455988"/>
                    <a:pt x="248623" y="457297"/>
                    <a:pt x="228984" y="454678"/>
                  </a:cubicBezTo>
                  <a:cubicBezTo>
                    <a:pt x="228984" y="454678"/>
                    <a:pt x="228984" y="454678"/>
                    <a:pt x="219819" y="482184"/>
                  </a:cubicBezTo>
                  <a:cubicBezTo>
                    <a:pt x="217201" y="490043"/>
                    <a:pt x="210654" y="496592"/>
                    <a:pt x="202799" y="499212"/>
                  </a:cubicBezTo>
                  <a:cubicBezTo>
                    <a:pt x="194943" y="503141"/>
                    <a:pt x="185778" y="503141"/>
                    <a:pt x="177922" y="500522"/>
                  </a:cubicBezTo>
                  <a:cubicBezTo>
                    <a:pt x="177922" y="500522"/>
                    <a:pt x="177922" y="500522"/>
                    <a:pt x="143881" y="488733"/>
                  </a:cubicBezTo>
                  <a:cubicBezTo>
                    <a:pt x="136025" y="484804"/>
                    <a:pt x="129479" y="479564"/>
                    <a:pt x="126861" y="471705"/>
                  </a:cubicBezTo>
                  <a:cubicBezTo>
                    <a:pt x="122933" y="463847"/>
                    <a:pt x="122933" y="454678"/>
                    <a:pt x="125551" y="446819"/>
                  </a:cubicBezTo>
                  <a:cubicBezTo>
                    <a:pt x="125551" y="446819"/>
                    <a:pt x="125551" y="446819"/>
                    <a:pt x="134716" y="420623"/>
                  </a:cubicBezTo>
                  <a:cubicBezTo>
                    <a:pt x="119005" y="408834"/>
                    <a:pt x="104603" y="395736"/>
                    <a:pt x="91510" y="380018"/>
                  </a:cubicBezTo>
                  <a:cubicBezTo>
                    <a:pt x="91510" y="380018"/>
                    <a:pt x="91510" y="380018"/>
                    <a:pt x="66634" y="391807"/>
                  </a:cubicBezTo>
                  <a:cubicBezTo>
                    <a:pt x="49613" y="399665"/>
                    <a:pt x="31283" y="391807"/>
                    <a:pt x="23428" y="376089"/>
                  </a:cubicBezTo>
                  <a:cubicBezTo>
                    <a:pt x="23428" y="376089"/>
                    <a:pt x="23428" y="376089"/>
                    <a:pt x="7716" y="343343"/>
                  </a:cubicBezTo>
                  <a:cubicBezTo>
                    <a:pt x="1170" y="327625"/>
                    <a:pt x="7716" y="307978"/>
                    <a:pt x="23428" y="300119"/>
                  </a:cubicBezTo>
                  <a:cubicBezTo>
                    <a:pt x="23428" y="300119"/>
                    <a:pt x="23428" y="300119"/>
                    <a:pt x="49613" y="288331"/>
                  </a:cubicBezTo>
                  <a:cubicBezTo>
                    <a:pt x="45685" y="268684"/>
                    <a:pt x="45685" y="249036"/>
                    <a:pt x="48304" y="229389"/>
                  </a:cubicBezTo>
                  <a:cubicBezTo>
                    <a:pt x="48304" y="229389"/>
                    <a:pt x="48304" y="229389"/>
                    <a:pt x="20809" y="220220"/>
                  </a:cubicBezTo>
                  <a:cubicBezTo>
                    <a:pt x="12953" y="216291"/>
                    <a:pt x="6407" y="211051"/>
                    <a:pt x="2479" y="203193"/>
                  </a:cubicBezTo>
                  <a:cubicBezTo>
                    <a:pt x="-139" y="195334"/>
                    <a:pt x="-1449" y="186165"/>
                    <a:pt x="2479" y="178306"/>
                  </a:cubicBezTo>
                  <a:cubicBezTo>
                    <a:pt x="2479" y="178306"/>
                    <a:pt x="2479" y="178306"/>
                    <a:pt x="14263" y="144251"/>
                  </a:cubicBezTo>
                  <a:cubicBezTo>
                    <a:pt x="20809" y="128533"/>
                    <a:pt x="39139" y="119364"/>
                    <a:pt x="56159" y="125913"/>
                  </a:cubicBezTo>
                  <a:cubicBezTo>
                    <a:pt x="56159" y="125913"/>
                    <a:pt x="56159" y="125913"/>
                    <a:pt x="82345" y="135082"/>
                  </a:cubicBezTo>
                  <a:cubicBezTo>
                    <a:pt x="92819" y="119364"/>
                    <a:pt x="107221" y="104956"/>
                    <a:pt x="122933" y="91858"/>
                  </a:cubicBezTo>
                  <a:cubicBezTo>
                    <a:pt x="122933" y="91858"/>
                    <a:pt x="122933" y="91858"/>
                    <a:pt x="111149" y="65662"/>
                  </a:cubicBezTo>
                  <a:cubicBezTo>
                    <a:pt x="103294" y="49944"/>
                    <a:pt x="109840" y="30296"/>
                    <a:pt x="126861" y="23747"/>
                  </a:cubicBezTo>
                  <a:cubicBezTo>
                    <a:pt x="126861" y="23747"/>
                    <a:pt x="126861" y="23747"/>
                    <a:pt x="159592" y="8029"/>
                  </a:cubicBezTo>
                  <a:cubicBezTo>
                    <a:pt x="175304" y="1480"/>
                    <a:pt x="194943" y="8029"/>
                    <a:pt x="201489" y="23747"/>
                  </a:cubicBezTo>
                  <a:cubicBezTo>
                    <a:pt x="201489" y="23747"/>
                    <a:pt x="201489" y="23747"/>
                    <a:pt x="213273" y="49944"/>
                  </a:cubicBezTo>
                  <a:cubicBezTo>
                    <a:pt x="232912" y="46014"/>
                    <a:pt x="253861" y="46014"/>
                    <a:pt x="272190" y="47324"/>
                  </a:cubicBezTo>
                  <a:cubicBezTo>
                    <a:pt x="272190" y="47324"/>
                    <a:pt x="272190" y="47324"/>
                    <a:pt x="282665" y="21128"/>
                  </a:cubicBezTo>
                  <a:cubicBezTo>
                    <a:pt x="289211" y="5410"/>
                    <a:pt x="307541" y="-3759"/>
                    <a:pt x="324562" y="1480"/>
                  </a:cubicBezTo>
                  <a:close/>
                </a:path>
              </a:pathLst>
            </a:custGeom>
            <a:solidFill>
              <a:sysClr val="window" lastClr="FFFFFF"/>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grpSp>
        <p:nvGrpSpPr>
          <p:cNvPr id="42" name="组合 41">
            <a:extLst>
              <a:ext uri="{FF2B5EF4-FFF2-40B4-BE49-F238E27FC236}">
                <a16:creationId xmlns:a16="http://schemas.microsoft.com/office/drawing/2014/main" id="{DCD4CA7E-95E5-4E9A-8083-3CD27532E6BB}"/>
              </a:ext>
            </a:extLst>
          </p:cNvPr>
          <p:cNvGrpSpPr/>
          <p:nvPr/>
        </p:nvGrpSpPr>
        <p:grpSpPr>
          <a:xfrm>
            <a:off x="2964491" y="3129490"/>
            <a:ext cx="880665" cy="1942688"/>
            <a:chOff x="3210367" y="1890660"/>
            <a:chExt cx="660499" cy="1457016"/>
          </a:xfrm>
        </p:grpSpPr>
        <p:sp>
          <p:nvSpPr>
            <p:cNvPr id="43" name="Freeform: Shape 5">
              <a:extLst>
                <a:ext uri="{FF2B5EF4-FFF2-40B4-BE49-F238E27FC236}">
                  <a16:creationId xmlns:a16="http://schemas.microsoft.com/office/drawing/2014/main" id="{98C8033D-2C52-43AA-B89A-8169D51A70D1}"/>
                </a:ext>
              </a:extLst>
            </p:cNvPr>
            <p:cNvSpPr/>
            <p:nvPr/>
          </p:nvSpPr>
          <p:spPr>
            <a:xfrm>
              <a:off x="3210367" y="1890660"/>
              <a:ext cx="660499" cy="1457016"/>
            </a:xfrm>
            <a:custGeom>
              <a:avLst/>
              <a:gdLst>
                <a:gd name="connsiteX0" fmla="*/ 74673 w 880665"/>
                <a:gd name="connsiteY0" fmla="*/ 0 h 1942688"/>
                <a:gd name="connsiteX1" fmla="*/ 112520 w 880665"/>
                <a:gd name="connsiteY1" fmla="*/ 53970 h 1942688"/>
                <a:gd name="connsiteX2" fmla="*/ 880665 w 880665"/>
                <a:gd name="connsiteY2" fmla="*/ 837255 h 1942688"/>
                <a:gd name="connsiteX3" fmla="*/ 699327 w 880665"/>
                <a:gd name="connsiteY3" fmla="*/ 1942688 h 1942688"/>
                <a:gd name="connsiteX4" fmla="*/ 660677 w 880665"/>
                <a:gd name="connsiteY4" fmla="*/ 1913786 h 1942688"/>
                <a:gd name="connsiteX5" fmla="*/ 0 w 880665"/>
                <a:gd name="connsiteY5" fmla="*/ 512850 h 1942688"/>
                <a:gd name="connsiteX6" fmla="*/ 36885 w 880665"/>
                <a:gd name="connsiteY6" fmla="*/ 146962 h 1942688"/>
                <a:gd name="connsiteX7" fmla="*/ 74673 w 880665"/>
                <a:gd name="connsiteY7" fmla="*/ 0 h 19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665" h="1942688">
                  <a:moveTo>
                    <a:pt x="74673" y="0"/>
                  </a:moveTo>
                  <a:lnTo>
                    <a:pt x="112520" y="53970"/>
                  </a:lnTo>
                  <a:lnTo>
                    <a:pt x="880665" y="837255"/>
                  </a:lnTo>
                  <a:lnTo>
                    <a:pt x="699327" y="1942688"/>
                  </a:lnTo>
                  <a:lnTo>
                    <a:pt x="660677" y="1913786"/>
                  </a:lnTo>
                  <a:cubicBezTo>
                    <a:pt x="257185" y="1580795"/>
                    <a:pt x="0" y="1076857"/>
                    <a:pt x="0" y="512850"/>
                  </a:cubicBezTo>
                  <a:cubicBezTo>
                    <a:pt x="0" y="387515"/>
                    <a:pt x="12701" y="265147"/>
                    <a:pt x="36885" y="146962"/>
                  </a:cubicBezTo>
                  <a:lnTo>
                    <a:pt x="74673" y="0"/>
                  </a:lnTo>
                  <a:close/>
                </a:path>
              </a:pathLst>
            </a:custGeom>
            <a:solidFill>
              <a:srgbClr val="4472C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44" name="Freeform: Shape 26">
              <a:extLst>
                <a:ext uri="{FF2B5EF4-FFF2-40B4-BE49-F238E27FC236}">
                  <a16:creationId xmlns:a16="http://schemas.microsoft.com/office/drawing/2014/main" id="{EFE71A9C-48CC-4F11-8E49-A23E2F8CF070}"/>
                </a:ext>
              </a:extLst>
            </p:cNvPr>
            <p:cNvSpPr>
              <a:spLocks noChangeAspect="1"/>
            </p:cNvSpPr>
            <p:nvPr/>
          </p:nvSpPr>
          <p:spPr bwMode="auto">
            <a:xfrm>
              <a:off x="3463437" y="2479350"/>
              <a:ext cx="158202" cy="212247"/>
            </a:xfrm>
            <a:custGeom>
              <a:avLst/>
              <a:gdLst>
                <a:gd name="T0" fmla="*/ 0 w 1224"/>
                <a:gd name="T1" fmla="*/ 0 h 1643"/>
                <a:gd name="T2" fmla="*/ 0 w 1224"/>
                <a:gd name="T3" fmla="*/ 1643 h 1643"/>
                <a:gd name="T4" fmla="*/ 1224 w 1224"/>
                <a:gd name="T5" fmla="*/ 1643 h 1643"/>
                <a:gd name="T6" fmla="*/ 1224 w 1224"/>
                <a:gd name="T7" fmla="*/ 0 h 1643"/>
                <a:gd name="T8" fmla="*/ 0 w 1224"/>
                <a:gd name="T9" fmla="*/ 0 h 1643"/>
                <a:gd name="T10" fmla="*/ 1126 w 1224"/>
                <a:gd name="T11" fmla="*/ 1515 h 1643"/>
                <a:gd name="T12" fmla="*/ 98 w 1224"/>
                <a:gd name="T13" fmla="*/ 1515 h 1643"/>
                <a:gd name="T14" fmla="*/ 98 w 1224"/>
                <a:gd name="T15" fmla="*/ 935 h 1643"/>
                <a:gd name="T16" fmla="*/ 1126 w 1224"/>
                <a:gd name="T17" fmla="*/ 935 h 1643"/>
                <a:gd name="T18" fmla="*/ 1126 w 1224"/>
                <a:gd name="T19" fmla="*/ 1515 h 1643"/>
                <a:gd name="T20" fmla="*/ 1126 w 1224"/>
                <a:gd name="T21" fmla="*/ 838 h 1643"/>
                <a:gd name="T22" fmla="*/ 98 w 1224"/>
                <a:gd name="T23" fmla="*/ 838 h 1643"/>
                <a:gd name="T24" fmla="*/ 98 w 1224"/>
                <a:gd name="T25" fmla="*/ 258 h 1643"/>
                <a:gd name="T26" fmla="*/ 1126 w 1224"/>
                <a:gd name="T27" fmla="*/ 258 h 1643"/>
                <a:gd name="T28" fmla="*/ 1126 w 1224"/>
                <a:gd name="T29" fmla="*/ 838 h 1643"/>
                <a:gd name="T30" fmla="*/ 1113 w 1224"/>
                <a:gd name="T31" fmla="*/ 164 h 1643"/>
                <a:gd name="T32" fmla="*/ 1080 w 1224"/>
                <a:gd name="T33" fmla="*/ 178 h 1643"/>
                <a:gd name="T34" fmla="*/ 1045 w 1224"/>
                <a:gd name="T35" fmla="*/ 164 h 1643"/>
                <a:gd name="T36" fmla="*/ 1031 w 1224"/>
                <a:gd name="T37" fmla="*/ 129 h 1643"/>
                <a:gd name="T38" fmla="*/ 1045 w 1224"/>
                <a:gd name="T39" fmla="*/ 96 h 1643"/>
                <a:gd name="T40" fmla="*/ 1080 w 1224"/>
                <a:gd name="T41" fmla="*/ 82 h 1643"/>
                <a:gd name="T42" fmla="*/ 1113 w 1224"/>
                <a:gd name="T43" fmla="*/ 96 h 1643"/>
                <a:gd name="T44" fmla="*/ 1126 w 1224"/>
                <a:gd name="T45" fmla="*/ 129 h 1643"/>
                <a:gd name="T46" fmla="*/ 1113 w 1224"/>
                <a:gd name="T47" fmla="*/ 164 h 1643"/>
                <a:gd name="T48" fmla="*/ 1063 w 1224"/>
                <a:gd name="T49" fmla="*/ 323 h 1643"/>
                <a:gd name="T50" fmla="*/ 161 w 1224"/>
                <a:gd name="T51" fmla="*/ 323 h 1643"/>
                <a:gd name="T52" fmla="*/ 161 w 1224"/>
                <a:gd name="T53" fmla="*/ 775 h 1643"/>
                <a:gd name="T54" fmla="*/ 1063 w 1224"/>
                <a:gd name="T55" fmla="*/ 775 h 1643"/>
                <a:gd name="T56" fmla="*/ 1063 w 1224"/>
                <a:gd name="T57" fmla="*/ 323 h 1643"/>
                <a:gd name="T58" fmla="*/ 773 w 1224"/>
                <a:gd name="T59" fmla="*/ 581 h 1643"/>
                <a:gd name="T60" fmla="*/ 763 w 1224"/>
                <a:gd name="T61" fmla="*/ 604 h 1643"/>
                <a:gd name="T62" fmla="*/ 740 w 1224"/>
                <a:gd name="T63" fmla="*/ 614 h 1643"/>
                <a:gd name="T64" fmla="*/ 484 w 1224"/>
                <a:gd name="T65" fmla="*/ 614 h 1643"/>
                <a:gd name="T66" fmla="*/ 461 w 1224"/>
                <a:gd name="T67" fmla="*/ 604 h 1643"/>
                <a:gd name="T68" fmla="*/ 451 w 1224"/>
                <a:gd name="T69" fmla="*/ 581 h 1643"/>
                <a:gd name="T70" fmla="*/ 451 w 1224"/>
                <a:gd name="T71" fmla="*/ 451 h 1643"/>
                <a:gd name="T72" fmla="*/ 461 w 1224"/>
                <a:gd name="T73" fmla="*/ 428 h 1643"/>
                <a:gd name="T74" fmla="*/ 484 w 1224"/>
                <a:gd name="T75" fmla="*/ 419 h 1643"/>
                <a:gd name="T76" fmla="*/ 740 w 1224"/>
                <a:gd name="T77" fmla="*/ 419 h 1643"/>
                <a:gd name="T78" fmla="*/ 763 w 1224"/>
                <a:gd name="T79" fmla="*/ 428 h 1643"/>
                <a:gd name="T80" fmla="*/ 773 w 1224"/>
                <a:gd name="T81" fmla="*/ 451 h 1643"/>
                <a:gd name="T82" fmla="*/ 773 w 1224"/>
                <a:gd name="T83" fmla="*/ 581 h 1643"/>
                <a:gd name="T84" fmla="*/ 1063 w 1224"/>
                <a:gd name="T85" fmla="*/ 1000 h 1643"/>
                <a:gd name="T86" fmla="*/ 161 w 1224"/>
                <a:gd name="T87" fmla="*/ 1000 h 1643"/>
                <a:gd name="T88" fmla="*/ 161 w 1224"/>
                <a:gd name="T89" fmla="*/ 1450 h 1643"/>
                <a:gd name="T90" fmla="*/ 1063 w 1224"/>
                <a:gd name="T91" fmla="*/ 1450 h 1643"/>
                <a:gd name="T92" fmla="*/ 1063 w 1224"/>
                <a:gd name="T93" fmla="*/ 1000 h 1643"/>
                <a:gd name="T94" fmla="*/ 773 w 1224"/>
                <a:gd name="T95" fmla="*/ 1257 h 1643"/>
                <a:gd name="T96" fmla="*/ 763 w 1224"/>
                <a:gd name="T97" fmla="*/ 1279 h 1643"/>
                <a:gd name="T98" fmla="*/ 740 w 1224"/>
                <a:gd name="T99" fmla="*/ 1289 h 1643"/>
                <a:gd name="T100" fmla="*/ 484 w 1224"/>
                <a:gd name="T101" fmla="*/ 1289 h 1643"/>
                <a:gd name="T102" fmla="*/ 461 w 1224"/>
                <a:gd name="T103" fmla="*/ 1279 h 1643"/>
                <a:gd name="T104" fmla="*/ 451 w 1224"/>
                <a:gd name="T105" fmla="*/ 1257 h 1643"/>
                <a:gd name="T106" fmla="*/ 451 w 1224"/>
                <a:gd name="T107" fmla="*/ 1128 h 1643"/>
                <a:gd name="T108" fmla="*/ 461 w 1224"/>
                <a:gd name="T109" fmla="*/ 1105 h 1643"/>
                <a:gd name="T110" fmla="*/ 484 w 1224"/>
                <a:gd name="T111" fmla="*/ 1096 h 1643"/>
                <a:gd name="T112" fmla="*/ 740 w 1224"/>
                <a:gd name="T113" fmla="*/ 1096 h 1643"/>
                <a:gd name="T114" fmla="*/ 763 w 1224"/>
                <a:gd name="T115" fmla="*/ 1105 h 1643"/>
                <a:gd name="T116" fmla="*/ 773 w 1224"/>
                <a:gd name="T117" fmla="*/ 1128 h 1643"/>
                <a:gd name="T118" fmla="*/ 773 w 1224"/>
                <a:gd name="T119" fmla="*/ 1257 h 1643"/>
                <a:gd name="T120" fmla="*/ 773 w 1224"/>
                <a:gd name="T121" fmla="*/ 1257 h 1643"/>
                <a:gd name="T122" fmla="*/ 773 w 1224"/>
                <a:gd name="T123" fmla="*/ 1257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4" h="1643">
                  <a:moveTo>
                    <a:pt x="0" y="0"/>
                  </a:moveTo>
                  <a:cubicBezTo>
                    <a:pt x="0" y="1643"/>
                    <a:pt x="0" y="1643"/>
                    <a:pt x="0" y="1643"/>
                  </a:cubicBezTo>
                  <a:cubicBezTo>
                    <a:pt x="1224" y="1643"/>
                    <a:pt x="1224" y="1643"/>
                    <a:pt x="1224" y="1643"/>
                  </a:cubicBezTo>
                  <a:cubicBezTo>
                    <a:pt x="1224" y="0"/>
                    <a:pt x="1224" y="0"/>
                    <a:pt x="1224" y="0"/>
                  </a:cubicBezTo>
                  <a:lnTo>
                    <a:pt x="0" y="0"/>
                  </a:lnTo>
                  <a:close/>
                  <a:moveTo>
                    <a:pt x="1126" y="1515"/>
                  </a:moveTo>
                  <a:cubicBezTo>
                    <a:pt x="98" y="1515"/>
                    <a:pt x="98" y="1515"/>
                    <a:pt x="98" y="1515"/>
                  </a:cubicBezTo>
                  <a:cubicBezTo>
                    <a:pt x="98" y="935"/>
                    <a:pt x="98" y="935"/>
                    <a:pt x="98" y="935"/>
                  </a:cubicBezTo>
                  <a:cubicBezTo>
                    <a:pt x="1126" y="935"/>
                    <a:pt x="1126" y="935"/>
                    <a:pt x="1126" y="935"/>
                  </a:cubicBezTo>
                  <a:lnTo>
                    <a:pt x="1126" y="1515"/>
                  </a:lnTo>
                  <a:close/>
                  <a:moveTo>
                    <a:pt x="1126" y="838"/>
                  </a:moveTo>
                  <a:cubicBezTo>
                    <a:pt x="98" y="838"/>
                    <a:pt x="98" y="838"/>
                    <a:pt x="98" y="838"/>
                  </a:cubicBezTo>
                  <a:cubicBezTo>
                    <a:pt x="98" y="258"/>
                    <a:pt x="98" y="258"/>
                    <a:pt x="98" y="258"/>
                  </a:cubicBezTo>
                  <a:cubicBezTo>
                    <a:pt x="1126" y="258"/>
                    <a:pt x="1126" y="258"/>
                    <a:pt x="1126" y="258"/>
                  </a:cubicBezTo>
                  <a:lnTo>
                    <a:pt x="1126" y="838"/>
                  </a:lnTo>
                  <a:close/>
                  <a:moveTo>
                    <a:pt x="1113" y="164"/>
                  </a:moveTo>
                  <a:cubicBezTo>
                    <a:pt x="1104" y="173"/>
                    <a:pt x="1093" y="178"/>
                    <a:pt x="1080" y="178"/>
                  </a:cubicBezTo>
                  <a:cubicBezTo>
                    <a:pt x="1066" y="178"/>
                    <a:pt x="1055" y="173"/>
                    <a:pt x="1045" y="164"/>
                  </a:cubicBezTo>
                  <a:cubicBezTo>
                    <a:pt x="1036" y="154"/>
                    <a:pt x="1031" y="142"/>
                    <a:pt x="1031" y="129"/>
                  </a:cubicBezTo>
                  <a:cubicBezTo>
                    <a:pt x="1031" y="116"/>
                    <a:pt x="1036" y="105"/>
                    <a:pt x="1045" y="96"/>
                  </a:cubicBezTo>
                  <a:cubicBezTo>
                    <a:pt x="1055" y="87"/>
                    <a:pt x="1066" y="82"/>
                    <a:pt x="1080" y="82"/>
                  </a:cubicBezTo>
                  <a:cubicBezTo>
                    <a:pt x="1093" y="82"/>
                    <a:pt x="1104" y="87"/>
                    <a:pt x="1113" y="96"/>
                  </a:cubicBezTo>
                  <a:cubicBezTo>
                    <a:pt x="1122" y="105"/>
                    <a:pt x="1126" y="116"/>
                    <a:pt x="1126" y="129"/>
                  </a:cubicBezTo>
                  <a:cubicBezTo>
                    <a:pt x="1126" y="142"/>
                    <a:pt x="1122" y="154"/>
                    <a:pt x="1113" y="164"/>
                  </a:cubicBezTo>
                  <a:close/>
                  <a:moveTo>
                    <a:pt x="1063" y="323"/>
                  </a:moveTo>
                  <a:cubicBezTo>
                    <a:pt x="161" y="323"/>
                    <a:pt x="161" y="323"/>
                    <a:pt x="161" y="323"/>
                  </a:cubicBezTo>
                  <a:cubicBezTo>
                    <a:pt x="161" y="775"/>
                    <a:pt x="161" y="775"/>
                    <a:pt x="161" y="775"/>
                  </a:cubicBezTo>
                  <a:cubicBezTo>
                    <a:pt x="1063" y="775"/>
                    <a:pt x="1063" y="775"/>
                    <a:pt x="1063" y="775"/>
                  </a:cubicBezTo>
                  <a:lnTo>
                    <a:pt x="1063" y="323"/>
                  </a:lnTo>
                  <a:close/>
                  <a:moveTo>
                    <a:pt x="773" y="581"/>
                  </a:moveTo>
                  <a:cubicBezTo>
                    <a:pt x="773" y="590"/>
                    <a:pt x="769" y="598"/>
                    <a:pt x="763" y="604"/>
                  </a:cubicBezTo>
                  <a:cubicBezTo>
                    <a:pt x="757" y="611"/>
                    <a:pt x="749" y="614"/>
                    <a:pt x="740" y="614"/>
                  </a:cubicBezTo>
                  <a:cubicBezTo>
                    <a:pt x="484" y="614"/>
                    <a:pt x="484" y="614"/>
                    <a:pt x="484" y="614"/>
                  </a:cubicBezTo>
                  <a:cubicBezTo>
                    <a:pt x="475" y="614"/>
                    <a:pt x="467" y="611"/>
                    <a:pt x="461" y="604"/>
                  </a:cubicBezTo>
                  <a:cubicBezTo>
                    <a:pt x="455" y="598"/>
                    <a:pt x="451" y="590"/>
                    <a:pt x="451" y="581"/>
                  </a:cubicBezTo>
                  <a:cubicBezTo>
                    <a:pt x="451" y="451"/>
                    <a:pt x="451" y="451"/>
                    <a:pt x="451" y="451"/>
                  </a:cubicBezTo>
                  <a:cubicBezTo>
                    <a:pt x="451" y="442"/>
                    <a:pt x="455" y="435"/>
                    <a:pt x="461" y="428"/>
                  </a:cubicBezTo>
                  <a:cubicBezTo>
                    <a:pt x="467" y="422"/>
                    <a:pt x="475" y="419"/>
                    <a:pt x="484" y="419"/>
                  </a:cubicBezTo>
                  <a:cubicBezTo>
                    <a:pt x="740" y="419"/>
                    <a:pt x="740" y="419"/>
                    <a:pt x="740" y="419"/>
                  </a:cubicBezTo>
                  <a:cubicBezTo>
                    <a:pt x="749" y="419"/>
                    <a:pt x="757" y="422"/>
                    <a:pt x="763" y="428"/>
                  </a:cubicBezTo>
                  <a:cubicBezTo>
                    <a:pt x="769" y="435"/>
                    <a:pt x="773" y="442"/>
                    <a:pt x="773" y="451"/>
                  </a:cubicBezTo>
                  <a:lnTo>
                    <a:pt x="773" y="581"/>
                  </a:lnTo>
                  <a:close/>
                  <a:moveTo>
                    <a:pt x="1063" y="1000"/>
                  </a:moveTo>
                  <a:cubicBezTo>
                    <a:pt x="161" y="1000"/>
                    <a:pt x="161" y="1000"/>
                    <a:pt x="161" y="1000"/>
                  </a:cubicBezTo>
                  <a:cubicBezTo>
                    <a:pt x="161" y="1450"/>
                    <a:pt x="161" y="1450"/>
                    <a:pt x="161" y="1450"/>
                  </a:cubicBezTo>
                  <a:cubicBezTo>
                    <a:pt x="1063" y="1450"/>
                    <a:pt x="1063" y="1450"/>
                    <a:pt x="1063" y="1450"/>
                  </a:cubicBezTo>
                  <a:lnTo>
                    <a:pt x="1063" y="1000"/>
                  </a:lnTo>
                  <a:close/>
                  <a:moveTo>
                    <a:pt x="773" y="1257"/>
                  </a:moveTo>
                  <a:cubicBezTo>
                    <a:pt x="773" y="1265"/>
                    <a:pt x="769" y="1273"/>
                    <a:pt x="763" y="1279"/>
                  </a:cubicBezTo>
                  <a:cubicBezTo>
                    <a:pt x="757" y="1286"/>
                    <a:pt x="749" y="1289"/>
                    <a:pt x="740" y="1289"/>
                  </a:cubicBezTo>
                  <a:cubicBezTo>
                    <a:pt x="484" y="1289"/>
                    <a:pt x="484" y="1289"/>
                    <a:pt x="484" y="1289"/>
                  </a:cubicBezTo>
                  <a:cubicBezTo>
                    <a:pt x="475" y="1289"/>
                    <a:pt x="467" y="1286"/>
                    <a:pt x="461" y="1279"/>
                  </a:cubicBezTo>
                  <a:cubicBezTo>
                    <a:pt x="455" y="1273"/>
                    <a:pt x="451" y="1265"/>
                    <a:pt x="451" y="1257"/>
                  </a:cubicBezTo>
                  <a:cubicBezTo>
                    <a:pt x="451" y="1128"/>
                    <a:pt x="451" y="1128"/>
                    <a:pt x="451" y="1128"/>
                  </a:cubicBezTo>
                  <a:cubicBezTo>
                    <a:pt x="451" y="1119"/>
                    <a:pt x="455" y="1112"/>
                    <a:pt x="461" y="1105"/>
                  </a:cubicBezTo>
                  <a:cubicBezTo>
                    <a:pt x="467" y="1099"/>
                    <a:pt x="475" y="1096"/>
                    <a:pt x="484" y="1096"/>
                  </a:cubicBezTo>
                  <a:cubicBezTo>
                    <a:pt x="740" y="1096"/>
                    <a:pt x="740" y="1096"/>
                    <a:pt x="740" y="1096"/>
                  </a:cubicBezTo>
                  <a:cubicBezTo>
                    <a:pt x="749" y="1096"/>
                    <a:pt x="757" y="1099"/>
                    <a:pt x="763" y="1105"/>
                  </a:cubicBezTo>
                  <a:cubicBezTo>
                    <a:pt x="769" y="1112"/>
                    <a:pt x="773" y="1119"/>
                    <a:pt x="773" y="1128"/>
                  </a:cubicBezTo>
                  <a:lnTo>
                    <a:pt x="773" y="1257"/>
                  </a:lnTo>
                  <a:close/>
                  <a:moveTo>
                    <a:pt x="773" y="1257"/>
                  </a:moveTo>
                  <a:cubicBezTo>
                    <a:pt x="773" y="1257"/>
                    <a:pt x="773" y="1257"/>
                    <a:pt x="773" y="1257"/>
                  </a:cubicBezTo>
                </a:path>
              </a:pathLst>
            </a:custGeom>
            <a:solidFill>
              <a:sysClr val="window" lastClr="FFFFFF"/>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sp>
        <p:nvSpPr>
          <p:cNvPr id="45" name="TextBox 36">
            <a:extLst>
              <a:ext uri="{FF2B5EF4-FFF2-40B4-BE49-F238E27FC236}">
                <a16:creationId xmlns:a16="http://schemas.microsoft.com/office/drawing/2014/main" id="{6956323B-DF63-4180-87A6-F2DA7686533D}"/>
              </a:ext>
            </a:extLst>
          </p:cNvPr>
          <p:cNvSpPr txBox="1"/>
          <p:nvPr/>
        </p:nvSpPr>
        <p:spPr>
          <a:xfrm>
            <a:off x="4095403" y="3666595"/>
            <a:ext cx="1929551" cy="477631"/>
          </a:xfrm>
          <a:prstGeom prst="rect">
            <a:avLst/>
          </a:prstGeom>
          <a:noFill/>
        </p:spPr>
        <p:txBody>
          <a:bodyPr wrap="square" lIns="0" tIns="0" rIns="0" bIns="0">
            <a:normAutofit/>
          </a:bodyPr>
          <a:lstStyle/>
          <a:p>
            <a:pPr eaLnBrk="1" fontAlgn="auto" hangingPunct="1">
              <a:lnSpc>
                <a:spcPct val="120000"/>
              </a:lnSpc>
              <a:spcBef>
                <a:spcPts val="0"/>
              </a:spcBef>
              <a:spcAft>
                <a:spcPts val="0"/>
              </a:spcAft>
            </a:pPr>
            <a:endParaRPr lang="zh-CN" altLang="en-US" sz="1467" dirty="0">
              <a:solidFill>
                <a:prstClr val="black">
                  <a:lumMod val="100000"/>
                </a:prstClr>
              </a:solidFill>
              <a:latin typeface="微软雅黑" panose="020B0200000000000000" pitchFamily="34" charset="-128"/>
              <a:ea typeface="微软雅黑" panose="020B0200000000000000" pitchFamily="34" charset="-128"/>
              <a:cs typeface="+mn-ea"/>
              <a:sym typeface="微软雅黑" panose="020B0200000000000000" pitchFamily="34" charset="-128"/>
            </a:endParaRPr>
          </a:p>
        </p:txBody>
      </p:sp>
      <p:sp>
        <p:nvSpPr>
          <p:cNvPr id="46" name="išľíďè">
            <a:extLst>
              <a:ext uri="{FF2B5EF4-FFF2-40B4-BE49-F238E27FC236}">
                <a16:creationId xmlns:a16="http://schemas.microsoft.com/office/drawing/2014/main" id="{A28D8EF1-4B60-4DA3-8540-70E09202A402}"/>
              </a:ext>
            </a:extLst>
          </p:cNvPr>
          <p:cNvSpPr/>
          <p:nvPr/>
        </p:nvSpPr>
        <p:spPr bwMode="auto">
          <a:xfrm>
            <a:off x="-13240" y="2516418"/>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像素的相邻和</a:t>
            </a:r>
            <a:r>
              <a:rPr lang="zh-CN" altLang="en-US"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领域</a:t>
            </a:r>
            <a:endParaRPr lang="en-US" altLang="zh-CN"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像素间距离的</a:t>
            </a:r>
            <a:r>
              <a:rPr lang="zh-CN" altLang="en-US"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度量</a:t>
            </a:r>
            <a:endParaRPr lang="en-US" altLang="zh-CN"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像素的连通性</a:t>
            </a:r>
            <a:endParaRPr lang="en-US" altLang="zh-CN"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a:p>
            <a:pPr marL="171450" indent="-171450" defTabSz="913765" eaLnBrk="1" fontAlgn="auto" hangingPunct="1">
              <a:lnSpc>
                <a:spcPct val="120000"/>
              </a:lnSpc>
              <a:spcAft>
                <a:spcPts val="0"/>
              </a:spcAft>
              <a:buFont typeface="Arial" panose="020B0604020202020204" pitchFamily="34" charset="0"/>
              <a:buChar char="•"/>
              <a:defRPr/>
            </a:pPr>
            <a:endPar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47" name="iSlíďè">
            <a:extLst>
              <a:ext uri="{FF2B5EF4-FFF2-40B4-BE49-F238E27FC236}">
                <a16:creationId xmlns:a16="http://schemas.microsoft.com/office/drawing/2014/main" id="{20B63FF7-66EF-467A-A696-76808D309708}"/>
              </a:ext>
            </a:extLst>
          </p:cNvPr>
          <p:cNvSpPr txBox="1"/>
          <p:nvPr/>
        </p:nvSpPr>
        <p:spPr bwMode="auto">
          <a:xfrm>
            <a:off x="427851" y="218204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eaLnBrk="1" fontAlgn="auto" hangingPunct="1">
              <a:spcAft>
                <a:spcPts val="0"/>
              </a:spcAft>
              <a:defRPr/>
            </a:pPr>
            <a:r>
              <a:rPr lang="zh-CN" altLang="en-US" b="1"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像素</a:t>
            </a:r>
            <a:r>
              <a:rPr lang="zh-CN" altLang="en-US" b="1"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间的关系</a:t>
            </a:r>
          </a:p>
        </p:txBody>
      </p:sp>
      <p:sp>
        <p:nvSpPr>
          <p:cNvPr id="48" name="išľíďè">
            <a:extLst>
              <a:ext uri="{FF2B5EF4-FFF2-40B4-BE49-F238E27FC236}">
                <a16:creationId xmlns:a16="http://schemas.microsoft.com/office/drawing/2014/main" id="{C02EB961-F28C-46C1-83A7-5043E7F73B85}"/>
              </a:ext>
            </a:extLst>
          </p:cNvPr>
          <p:cNvSpPr/>
          <p:nvPr/>
        </p:nvSpPr>
        <p:spPr bwMode="auto">
          <a:xfrm>
            <a:off x="-13240" y="431548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对比度是亮度的局部变化，定义为物体亮度的平均值与背景亮度的</a:t>
            </a:r>
            <a:r>
              <a:rPr lang="zh-CN" altLang="en-US"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比值</a:t>
            </a:r>
            <a:endPar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49" name="iSlíďè">
            <a:extLst>
              <a:ext uri="{FF2B5EF4-FFF2-40B4-BE49-F238E27FC236}">
                <a16:creationId xmlns:a16="http://schemas.microsoft.com/office/drawing/2014/main" id="{D2FFE6EF-66D5-4D32-915A-E8069C851E06}"/>
              </a:ext>
            </a:extLst>
          </p:cNvPr>
          <p:cNvSpPr txBox="1"/>
          <p:nvPr/>
        </p:nvSpPr>
        <p:spPr bwMode="auto">
          <a:xfrm>
            <a:off x="427851" y="3981113"/>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eaLnBrk="1" fontAlgn="auto" hangingPunct="1">
              <a:spcAft>
                <a:spcPts val="0"/>
              </a:spcAft>
              <a:defRPr/>
            </a:pPr>
            <a:r>
              <a:rPr lang="zh-CN" altLang="en-US" b="1"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对比度</a:t>
            </a:r>
            <a:endParaRPr lang="zh-CN" altLang="en-US" b="1"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50" name="išľíďè">
            <a:extLst>
              <a:ext uri="{FF2B5EF4-FFF2-40B4-BE49-F238E27FC236}">
                <a16:creationId xmlns:a16="http://schemas.microsoft.com/office/drawing/2014/main" id="{039A940A-6D36-4798-ABC8-F1716D4D42ED}"/>
              </a:ext>
            </a:extLst>
          </p:cNvPr>
          <p:cNvSpPr/>
          <p:nvPr/>
        </p:nvSpPr>
        <p:spPr bwMode="auto">
          <a:xfrm>
            <a:off x="6520810" y="236318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敏锐度是觉察图像细节的能力</a:t>
            </a:r>
          </a:p>
        </p:txBody>
      </p:sp>
      <p:sp>
        <p:nvSpPr>
          <p:cNvPr id="51" name="iSlíďè">
            <a:extLst>
              <a:ext uri="{FF2B5EF4-FFF2-40B4-BE49-F238E27FC236}">
                <a16:creationId xmlns:a16="http://schemas.microsoft.com/office/drawing/2014/main" id="{3269C486-27F2-400D-91C5-98E69777778D}"/>
              </a:ext>
            </a:extLst>
          </p:cNvPr>
          <p:cNvSpPr txBox="1"/>
          <p:nvPr/>
        </p:nvSpPr>
        <p:spPr bwMode="auto">
          <a:xfrm>
            <a:off x="6961901" y="2028813"/>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eaLnBrk="1" fontAlgn="auto" hangingPunct="1">
              <a:spcAft>
                <a:spcPts val="0"/>
              </a:spcAft>
              <a:defRPr/>
            </a:pPr>
            <a:r>
              <a:rPr lang="zh-CN" altLang="en-US" b="1"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敏锐度</a:t>
            </a:r>
          </a:p>
        </p:txBody>
      </p:sp>
      <p:sp>
        <p:nvSpPr>
          <p:cNvPr id="52" name="išľíďè">
            <a:extLst>
              <a:ext uri="{FF2B5EF4-FFF2-40B4-BE49-F238E27FC236}">
                <a16:creationId xmlns:a16="http://schemas.microsoft.com/office/drawing/2014/main" id="{C422CFBC-B2C1-449A-B101-274C3190E356}"/>
              </a:ext>
            </a:extLst>
          </p:cNvPr>
          <p:cNvSpPr/>
          <p:nvPr/>
        </p:nvSpPr>
        <p:spPr bwMode="auto">
          <a:xfrm>
            <a:off x="6520810" y="4162252"/>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实际的图像常受一些随机误差的影响而退化，通常称这个退化为噪声</a:t>
            </a:r>
            <a:r>
              <a:rPr lang="zh-CN" altLang="en-US"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a:t>
            </a:r>
            <a:endParaRPr lang="en-US" altLang="zh-CN"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endParaRPr>
          </a:p>
          <a:p>
            <a:pPr marL="171450" indent="-171450" defTabSz="913765" eaLnBrk="1" fontAlgn="auto" hangingPunct="1">
              <a:lnSpc>
                <a:spcPct val="120000"/>
              </a:lnSpc>
              <a:spcAft>
                <a:spcPts val="0"/>
              </a:spcAft>
              <a:buFont typeface="Arial" panose="020B0604020202020204" pitchFamily="34" charset="0"/>
              <a:buChar char="•"/>
              <a:defRPr/>
            </a:pPr>
            <a:r>
              <a:rPr lang="zh-CN" altLang="en-US" sz="1200"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在</a:t>
            </a:r>
            <a:r>
              <a:rPr lang="zh-CN" altLang="en-US" sz="1200"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图像的捕获、传输或处理过程中都可能出现噪声，噪声可能依赖于图像内容，也可能与其无关。噪声一般由其概率特征来描述</a:t>
            </a:r>
          </a:p>
        </p:txBody>
      </p:sp>
      <p:sp>
        <p:nvSpPr>
          <p:cNvPr id="53" name="iSlíďè">
            <a:extLst>
              <a:ext uri="{FF2B5EF4-FFF2-40B4-BE49-F238E27FC236}">
                <a16:creationId xmlns:a16="http://schemas.microsoft.com/office/drawing/2014/main" id="{1AE29F94-6050-42E9-B598-557B7C8909B9}"/>
              </a:ext>
            </a:extLst>
          </p:cNvPr>
          <p:cNvSpPr txBox="1"/>
          <p:nvPr/>
        </p:nvSpPr>
        <p:spPr bwMode="auto">
          <a:xfrm>
            <a:off x="6961901" y="382788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eaLnBrk="1" fontAlgn="auto" hangingPunct="1">
              <a:spcAft>
                <a:spcPts val="0"/>
              </a:spcAft>
              <a:defRPr/>
            </a:pPr>
            <a:r>
              <a:rPr lang="zh-CN" altLang="en-US" b="1" dirty="0" smtClean="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图像</a:t>
            </a:r>
            <a:r>
              <a:rPr lang="zh-CN" altLang="en-US" b="1" dirty="0">
                <a:solidFill>
                  <a:srgbClr val="E7E6E6">
                    <a:lumMod val="10000"/>
                  </a:srgbClr>
                </a:solidFill>
                <a:latin typeface="微软雅黑" panose="020B0200000000000000" pitchFamily="34" charset="-128"/>
                <a:ea typeface="微软雅黑" panose="020B0200000000000000" pitchFamily="34" charset="-128"/>
                <a:sym typeface="微软雅黑" panose="020B0200000000000000" pitchFamily="34" charset="-128"/>
              </a:rPr>
              <a:t>中的噪声</a:t>
            </a:r>
          </a:p>
        </p:txBody>
      </p:sp>
    </p:spTree>
    <p:extLst>
      <p:ext uri="{BB962C8B-B14F-4D97-AF65-F5344CB8AC3E}">
        <p14:creationId xmlns:p14="http://schemas.microsoft.com/office/powerpoint/2010/main" val="488151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grpSp>
        <p:nvGrpSpPr>
          <p:cNvPr id="34" name="千图PPT彼岸天：ID 8661124库_组合 1">
            <a:extLst>
              <a:ext uri="{FF2B5EF4-FFF2-40B4-BE49-F238E27FC236}">
                <a16:creationId xmlns:a16="http://schemas.microsoft.com/office/drawing/2014/main" id="{AC3B7214-95A5-4A23-85C0-105AF7661703}"/>
              </a:ext>
            </a:extLst>
          </p:cNvPr>
          <p:cNvGrpSpPr/>
          <p:nvPr>
            <p:custDataLst>
              <p:tags r:id="rId1"/>
            </p:custDataLst>
          </p:nvPr>
        </p:nvGrpSpPr>
        <p:grpSpPr>
          <a:xfrm>
            <a:off x="467544" y="1556792"/>
            <a:ext cx="2309148" cy="3972419"/>
            <a:chOff x="1164608" y="1446534"/>
            <a:chExt cx="2309148" cy="3972419"/>
          </a:xfrm>
        </p:grpSpPr>
        <p:grpSp>
          <p:nvGrpSpPr>
            <p:cNvPr id="35" name="Group 3">
              <a:extLst>
                <a:ext uri="{FF2B5EF4-FFF2-40B4-BE49-F238E27FC236}">
                  <a16:creationId xmlns:a16="http://schemas.microsoft.com/office/drawing/2014/main" id="{6F20E94F-D0F0-42BB-876F-3CB2600E586A}"/>
                </a:ext>
              </a:extLst>
            </p:cNvPr>
            <p:cNvGrpSpPr/>
            <p:nvPr/>
          </p:nvGrpSpPr>
          <p:grpSpPr>
            <a:xfrm>
              <a:off x="1164608" y="1446534"/>
              <a:ext cx="2309148" cy="2806860"/>
              <a:chOff x="1208671" y="1659213"/>
              <a:chExt cx="2151201" cy="2614869"/>
            </a:xfrm>
            <a:solidFill>
              <a:srgbClr val="5B9BD5"/>
            </a:solidFill>
          </p:grpSpPr>
          <p:sp>
            <p:nvSpPr>
              <p:cNvPr id="40" name="Oval 4">
                <a:extLst>
                  <a:ext uri="{FF2B5EF4-FFF2-40B4-BE49-F238E27FC236}">
                    <a16:creationId xmlns:a16="http://schemas.microsoft.com/office/drawing/2014/main" id="{E6E7493D-5AF4-4871-8680-B4D69ACA55C2}"/>
                  </a:ext>
                </a:extLst>
              </p:cNvPr>
              <p:cNvSpPr/>
              <p:nvPr/>
            </p:nvSpPr>
            <p:spPr>
              <a:xfrm>
                <a:off x="1208671" y="1659213"/>
                <a:ext cx="2151201" cy="2151201"/>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41" name="Isosceles Triangle 5">
                <a:extLst>
                  <a:ext uri="{FF2B5EF4-FFF2-40B4-BE49-F238E27FC236}">
                    <a16:creationId xmlns:a16="http://schemas.microsoft.com/office/drawing/2014/main" id="{32BD2FCC-7A74-475D-A5D6-3BD6F16086F5}"/>
                  </a:ext>
                </a:extLst>
              </p:cNvPr>
              <p:cNvSpPr/>
              <p:nvPr/>
            </p:nvSpPr>
            <p:spPr>
              <a:xfrm rot="10800000">
                <a:off x="2007871" y="3719631"/>
                <a:ext cx="552799" cy="554451"/>
              </a:xfrm>
              <a:prstGeom prst="triangle">
                <a:avLst>
                  <a:gd name="adj" fmla="val 50000"/>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grpSp>
        <p:sp>
          <p:nvSpPr>
            <p:cNvPr id="36" name="Freeform: Shape 27">
              <a:extLst>
                <a:ext uri="{FF2B5EF4-FFF2-40B4-BE49-F238E27FC236}">
                  <a16:creationId xmlns:a16="http://schemas.microsoft.com/office/drawing/2014/main" id="{7894FA55-8E5A-4A56-AD0A-581FCFBC4713}"/>
                </a:ext>
              </a:extLst>
            </p:cNvPr>
            <p:cNvSpPr>
              <a:spLocks/>
            </p:cNvSpPr>
            <p:nvPr/>
          </p:nvSpPr>
          <p:spPr bwMode="auto">
            <a:xfrm>
              <a:off x="1950650" y="1617419"/>
              <a:ext cx="586601" cy="58660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ysClr val="window" lastClr="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nvGrpSpPr>
            <p:cNvPr id="37" name="Group 31">
              <a:extLst>
                <a:ext uri="{FF2B5EF4-FFF2-40B4-BE49-F238E27FC236}">
                  <a16:creationId xmlns:a16="http://schemas.microsoft.com/office/drawing/2014/main" id="{C6BB7313-8768-46C3-82A4-69A222A5667A}"/>
                </a:ext>
              </a:extLst>
            </p:cNvPr>
            <p:cNvGrpSpPr/>
            <p:nvPr/>
          </p:nvGrpSpPr>
          <p:grpSpPr>
            <a:xfrm>
              <a:off x="1805507" y="4391606"/>
              <a:ext cx="1027347" cy="1027347"/>
              <a:chOff x="2786183" y="1189182"/>
              <a:chExt cx="921712" cy="921712"/>
            </a:xfrm>
          </p:grpSpPr>
          <p:sp>
            <p:nvSpPr>
              <p:cNvPr id="38" name="Oval 32">
                <a:extLst>
                  <a:ext uri="{FF2B5EF4-FFF2-40B4-BE49-F238E27FC236}">
                    <a16:creationId xmlns:a16="http://schemas.microsoft.com/office/drawing/2014/main" id="{32F2FBE5-CBE2-4101-80AE-86AC6ED9348C}"/>
                  </a:ext>
                </a:extLst>
              </p:cNvPr>
              <p:cNvSpPr/>
              <p:nvPr/>
            </p:nvSpPr>
            <p:spPr>
              <a:xfrm>
                <a:off x="2786183" y="1189182"/>
                <a:ext cx="921712" cy="921712"/>
              </a:xfrm>
              <a:prstGeom prst="ellipse">
                <a:avLst/>
              </a:pr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9" name="Oval 33">
                <a:extLst>
                  <a:ext uri="{FF2B5EF4-FFF2-40B4-BE49-F238E27FC236}">
                    <a16:creationId xmlns:a16="http://schemas.microsoft.com/office/drawing/2014/main" id="{DF4FF280-3778-4321-906C-31ED214D0730}"/>
                  </a:ext>
                </a:extLst>
              </p:cNvPr>
              <p:cNvSpPr/>
              <p:nvPr/>
            </p:nvSpPr>
            <p:spPr>
              <a:xfrm>
                <a:off x="2878354" y="1281353"/>
                <a:ext cx="737370" cy="737370"/>
              </a:xfrm>
              <a:prstGeom prst="ellipse">
                <a:avLst/>
              </a:prstGeom>
              <a:solidFill>
                <a:sysClr val="window" lastClr="FFFFFF"/>
              </a:solidFill>
              <a:ln w="12700" cap="flat" cmpd="sng" algn="ctr">
                <a:noFill/>
                <a:prstDash val="solid"/>
                <a:miter lim="800000"/>
              </a:ln>
              <a:effec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smtClean="0">
                    <a:ln>
                      <a:noFill/>
                    </a:ln>
                    <a:solidFill>
                      <a:srgbClr val="5B9BD5"/>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rPr>
                  <a:t>01</a:t>
                </a:r>
              </a:p>
            </p:txBody>
          </p:sp>
        </p:grpSp>
      </p:grpSp>
      <p:grpSp>
        <p:nvGrpSpPr>
          <p:cNvPr id="42" name="千图PPT彼岸天：ID 8661124库_组合 43">
            <a:extLst>
              <a:ext uri="{FF2B5EF4-FFF2-40B4-BE49-F238E27FC236}">
                <a16:creationId xmlns:a16="http://schemas.microsoft.com/office/drawing/2014/main" id="{8D4F026F-5B61-470A-9217-0C07FA0AE761}"/>
              </a:ext>
            </a:extLst>
          </p:cNvPr>
          <p:cNvGrpSpPr/>
          <p:nvPr>
            <p:custDataLst>
              <p:tags r:id="rId2"/>
            </p:custDataLst>
          </p:nvPr>
        </p:nvGrpSpPr>
        <p:grpSpPr>
          <a:xfrm>
            <a:off x="2994197" y="1549305"/>
            <a:ext cx="2309148" cy="3903097"/>
            <a:chOff x="3691261" y="1439047"/>
            <a:chExt cx="2309148" cy="3903097"/>
          </a:xfrm>
        </p:grpSpPr>
        <p:grpSp>
          <p:nvGrpSpPr>
            <p:cNvPr id="43" name="Group 9">
              <a:extLst>
                <a:ext uri="{FF2B5EF4-FFF2-40B4-BE49-F238E27FC236}">
                  <a16:creationId xmlns:a16="http://schemas.microsoft.com/office/drawing/2014/main" id="{62483D74-760C-448D-BB59-10403E6DBAFA}"/>
                </a:ext>
              </a:extLst>
            </p:cNvPr>
            <p:cNvGrpSpPr/>
            <p:nvPr/>
          </p:nvGrpSpPr>
          <p:grpSpPr>
            <a:xfrm>
              <a:off x="3691261" y="1439047"/>
              <a:ext cx="2309148" cy="2745024"/>
              <a:chOff x="1208671" y="1659213"/>
              <a:chExt cx="2151201" cy="2557262"/>
            </a:xfrm>
            <a:solidFill>
              <a:srgbClr val="ED7D31"/>
            </a:solidFill>
          </p:grpSpPr>
          <p:sp>
            <p:nvSpPr>
              <p:cNvPr id="48" name="Oval 10">
                <a:extLst>
                  <a:ext uri="{FF2B5EF4-FFF2-40B4-BE49-F238E27FC236}">
                    <a16:creationId xmlns:a16="http://schemas.microsoft.com/office/drawing/2014/main" id="{97CF4874-D44A-4036-B503-B11D9590BAB7}"/>
                  </a:ext>
                </a:extLst>
              </p:cNvPr>
              <p:cNvSpPr/>
              <p:nvPr/>
            </p:nvSpPr>
            <p:spPr>
              <a:xfrm>
                <a:off x="1208671" y="1659213"/>
                <a:ext cx="2151201" cy="2151201"/>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49" name="Isosceles Triangle 11">
                <a:extLst>
                  <a:ext uri="{FF2B5EF4-FFF2-40B4-BE49-F238E27FC236}">
                    <a16:creationId xmlns:a16="http://schemas.microsoft.com/office/drawing/2014/main" id="{A60B7ADB-3D49-499F-9A86-42FBF8D496BB}"/>
                  </a:ext>
                </a:extLst>
              </p:cNvPr>
              <p:cNvSpPr/>
              <p:nvPr/>
            </p:nvSpPr>
            <p:spPr>
              <a:xfrm rot="10800000">
                <a:off x="2007871" y="3662024"/>
                <a:ext cx="552799" cy="554451"/>
              </a:xfrm>
              <a:prstGeom prst="triangl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grpSp>
        <p:sp>
          <p:nvSpPr>
            <p:cNvPr id="44" name="Freeform: Shape 29">
              <a:extLst>
                <a:ext uri="{FF2B5EF4-FFF2-40B4-BE49-F238E27FC236}">
                  <a16:creationId xmlns:a16="http://schemas.microsoft.com/office/drawing/2014/main" id="{D9F4EE55-743C-4D31-88FC-4D1FA652BA4C}"/>
                </a:ext>
              </a:extLst>
            </p:cNvPr>
            <p:cNvSpPr>
              <a:spLocks/>
            </p:cNvSpPr>
            <p:nvPr/>
          </p:nvSpPr>
          <p:spPr bwMode="auto">
            <a:xfrm>
              <a:off x="4585836" y="1608413"/>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ysClr val="window" lastClr="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nvGrpSpPr>
            <p:cNvPr id="45" name="Group 34">
              <a:extLst>
                <a:ext uri="{FF2B5EF4-FFF2-40B4-BE49-F238E27FC236}">
                  <a16:creationId xmlns:a16="http://schemas.microsoft.com/office/drawing/2014/main" id="{5A6DF50D-4BB5-4DC0-9CEB-E66FDA94A6CD}"/>
                </a:ext>
              </a:extLst>
            </p:cNvPr>
            <p:cNvGrpSpPr/>
            <p:nvPr/>
          </p:nvGrpSpPr>
          <p:grpSpPr>
            <a:xfrm>
              <a:off x="4332161" y="4314797"/>
              <a:ext cx="1027347" cy="1027347"/>
              <a:chOff x="2786183" y="1189182"/>
              <a:chExt cx="921712" cy="921712"/>
            </a:xfrm>
          </p:grpSpPr>
          <p:sp>
            <p:nvSpPr>
              <p:cNvPr id="46" name="Oval 35">
                <a:extLst>
                  <a:ext uri="{FF2B5EF4-FFF2-40B4-BE49-F238E27FC236}">
                    <a16:creationId xmlns:a16="http://schemas.microsoft.com/office/drawing/2014/main" id="{1A1E7EF3-BA9E-48EB-BBED-8F89EC38E10A}"/>
                  </a:ext>
                </a:extLst>
              </p:cNvPr>
              <p:cNvSpPr/>
              <p:nvPr/>
            </p:nvSpPr>
            <p:spPr>
              <a:xfrm>
                <a:off x="2786183" y="1189182"/>
                <a:ext cx="921712" cy="921712"/>
              </a:xfrm>
              <a:prstGeom prst="ellipse">
                <a:avLst/>
              </a:pr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47" name="Oval 36">
                <a:extLst>
                  <a:ext uri="{FF2B5EF4-FFF2-40B4-BE49-F238E27FC236}">
                    <a16:creationId xmlns:a16="http://schemas.microsoft.com/office/drawing/2014/main" id="{70A86C54-CB68-40F9-AC79-679A7DA92EF2}"/>
                  </a:ext>
                </a:extLst>
              </p:cNvPr>
              <p:cNvSpPr/>
              <p:nvPr/>
            </p:nvSpPr>
            <p:spPr>
              <a:xfrm>
                <a:off x="2878354" y="1281353"/>
                <a:ext cx="737370" cy="737370"/>
              </a:xfrm>
              <a:prstGeom prst="ellipse">
                <a:avLst/>
              </a:prstGeom>
              <a:solidFill>
                <a:sysClr val="window" lastClr="FFFFFF"/>
              </a:solidFill>
              <a:ln w="12700" cap="flat" cmpd="sng" algn="ctr">
                <a:noFill/>
                <a:prstDash val="solid"/>
                <a:miter lim="800000"/>
              </a:ln>
              <a:effec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smtClean="0">
                    <a:ln>
                      <a:noFill/>
                    </a:ln>
                    <a:solidFill>
                      <a:srgbClr val="ED7D31"/>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rPr>
                  <a:t>02</a:t>
                </a:r>
              </a:p>
            </p:txBody>
          </p:sp>
        </p:grpSp>
      </p:grpSp>
      <p:grpSp>
        <p:nvGrpSpPr>
          <p:cNvPr id="50" name="千图PPT彼岸天：ID 8661124库_组合 44">
            <a:extLst>
              <a:ext uri="{FF2B5EF4-FFF2-40B4-BE49-F238E27FC236}">
                <a16:creationId xmlns:a16="http://schemas.microsoft.com/office/drawing/2014/main" id="{DEA54CB9-A765-41C0-B8DF-242481EEFEDD}"/>
              </a:ext>
            </a:extLst>
          </p:cNvPr>
          <p:cNvGrpSpPr/>
          <p:nvPr>
            <p:custDataLst>
              <p:tags r:id="rId3"/>
            </p:custDataLst>
          </p:nvPr>
        </p:nvGrpSpPr>
        <p:grpSpPr>
          <a:xfrm>
            <a:off x="5486473" y="1549305"/>
            <a:ext cx="2309148" cy="3962688"/>
            <a:chOff x="6183537" y="1439047"/>
            <a:chExt cx="2309148" cy="3962688"/>
          </a:xfrm>
        </p:grpSpPr>
        <p:grpSp>
          <p:nvGrpSpPr>
            <p:cNvPr id="51" name="Group 15">
              <a:extLst>
                <a:ext uri="{FF2B5EF4-FFF2-40B4-BE49-F238E27FC236}">
                  <a16:creationId xmlns:a16="http://schemas.microsoft.com/office/drawing/2014/main" id="{52110C45-3E5A-450B-9EBF-FCD393E395B9}"/>
                </a:ext>
              </a:extLst>
            </p:cNvPr>
            <p:cNvGrpSpPr/>
            <p:nvPr/>
          </p:nvGrpSpPr>
          <p:grpSpPr>
            <a:xfrm>
              <a:off x="6183537" y="1439047"/>
              <a:ext cx="2309148" cy="2745024"/>
              <a:chOff x="1208671" y="1659213"/>
              <a:chExt cx="2151201" cy="2557262"/>
            </a:xfrm>
            <a:solidFill>
              <a:srgbClr val="A5A5A5"/>
            </a:solidFill>
          </p:grpSpPr>
          <p:sp>
            <p:nvSpPr>
              <p:cNvPr id="56" name="Oval 16">
                <a:extLst>
                  <a:ext uri="{FF2B5EF4-FFF2-40B4-BE49-F238E27FC236}">
                    <a16:creationId xmlns:a16="http://schemas.microsoft.com/office/drawing/2014/main" id="{3A009281-ED2D-454A-8AE7-670A6501DDC4}"/>
                  </a:ext>
                </a:extLst>
              </p:cNvPr>
              <p:cNvSpPr/>
              <p:nvPr/>
            </p:nvSpPr>
            <p:spPr>
              <a:xfrm>
                <a:off x="1208671" y="1659213"/>
                <a:ext cx="2151201" cy="2151201"/>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57" name="Isosceles Triangle 17">
                <a:extLst>
                  <a:ext uri="{FF2B5EF4-FFF2-40B4-BE49-F238E27FC236}">
                    <a16:creationId xmlns:a16="http://schemas.microsoft.com/office/drawing/2014/main" id="{AD8973C8-BFD9-45E6-A3D2-4D743955931B}"/>
                  </a:ext>
                </a:extLst>
              </p:cNvPr>
              <p:cNvSpPr/>
              <p:nvPr/>
            </p:nvSpPr>
            <p:spPr>
              <a:xfrm rot="10800000">
                <a:off x="2007871" y="3662024"/>
                <a:ext cx="552799" cy="554451"/>
              </a:xfrm>
              <a:prstGeom prst="triangl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grpSp>
        <p:sp>
          <p:nvSpPr>
            <p:cNvPr id="52" name="Freeform: Shape 28">
              <a:extLst>
                <a:ext uri="{FF2B5EF4-FFF2-40B4-BE49-F238E27FC236}">
                  <a16:creationId xmlns:a16="http://schemas.microsoft.com/office/drawing/2014/main" id="{0DE488BD-D2DB-4601-8634-2129CD78737F}"/>
                </a:ext>
              </a:extLst>
            </p:cNvPr>
            <p:cNvSpPr>
              <a:spLocks/>
            </p:cNvSpPr>
            <p:nvPr/>
          </p:nvSpPr>
          <p:spPr bwMode="auto">
            <a:xfrm>
              <a:off x="7073974" y="1600072"/>
              <a:ext cx="537665" cy="401355"/>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ysClr val="window" lastClr="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nvGrpSpPr>
            <p:cNvPr id="53" name="Group 40">
              <a:extLst>
                <a:ext uri="{FF2B5EF4-FFF2-40B4-BE49-F238E27FC236}">
                  <a16:creationId xmlns:a16="http://schemas.microsoft.com/office/drawing/2014/main" id="{418B4244-D5DC-48CD-8220-9A2DF9142573}"/>
                </a:ext>
              </a:extLst>
            </p:cNvPr>
            <p:cNvGrpSpPr/>
            <p:nvPr/>
          </p:nvGrpSpPr>
          <p:grpSpPr>
            <a:xfrm>
              <a:off x="6824437" y="4374388"/>
              <a:ext cx="1027347" cy="1027347"/>
              <a:chOff x="2786183" y="1189182"/>
              <a:chExt cx="921712" cy="921712"/>
            </a:xfrm>
          </p:grpSpPr>
          <p:sp>
            <p:nvSpPr>
              <p:cNvPr id="54" name="Oval 41">
                <a:extLst>
                  <a:ext uri="{FF2B5EF4-FFF2-40B4-BE49-F238E27FC236}">
                    <a16:creationId xmlns:a16="http://schemas.microsoft.com/office/drawing/2014/main" id="{1BC0FC81-0ADE-4FA1-9BE0-453B1BBB67CF}"/>
                  </a:ext>
                </a:extLst>
              </p:cNvPr>
              <p:cNvSpPr/>
              <p:nvPr/>
            </p:nvSpPr>
            <p:spPr>
              <a:xfrm>
                <a:off x="2786183" y="1189182"/>
                <a:ext cx="921712" cy="921712"/>
              </a:xfrm>
              <a:prstGeom prst="ellipse">
                <a:avLst/>
              </a:prstGeom>
              <a:solidFill>
                <a:srgbClr val="A5A5A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55" name="Oval 42">
                <a:extLst>
                  <a:ext uri="{FF2B5EF4-FFF2-40B4-BE49-F238E27FC236}">
                    <a16:creationId xmlns:a16="http://schemas.microsoft.com/office/drawing/2014/main" id="{D1AC3F12-1F9A-4D8F-8B05-071AD17DCE76}"/>
                  </a:ext>
                </a:extLst>
              </p:cNvPr>
              <p:cNvSpPr/>
              <p:nvPr/>
            </p:nvSpPr>
            <p:spPr>
              <a:xfrm>
                <a:off x="2878354" y="1281353"/>
                <a:ext cx="737370" cy="737370"/>
              </a:xfrm>
              <a:prstGeom prst="ellipse">
                <a:avLst/>
              </a:prstGeom>
              <a:solidFill>
                <a:sysClr val="window" lastClr="FFFFFF"/>
              </a:solidFill>
              <a:ln w="12700" cap="flat" cmpd="sng" algn="ctr">
                <a:noFill/>
                <a:prstDash val="solid"/>
                <a:miter lim="800000"/>
              </a:ln>
              <a:effec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smtClean="0">
                    <a:ln>
                      <a:noFill/>
                    </a:ln>
                    <a:solidFill>
                      <a:srgbClr val="A5A5A5"/>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rPr>
                  <a:t>03</a:t>
                </a:r>
              </a:p>
            </p:txBody>
          </p:sp>
        </p:grpSp>
      </p:grpSp>
      <p:sp>
        <p:nvSpPr>
          <p:cNvPr id="58" name="išľíďè">
            <a:extLst>
              <a:ext uri="{FF2B5EF4-FFF2-40B4-BE49-F238E27FC236}">
                <a16:creationId xmlns:a16="http://schemas.microsoft.com/office/drawing/2014/main" id="{AE4B50FF-30F7-48F0-A392-4E12A768C9A0}"/>
              </a:ext>
            </a:extLst>
          </p:cNvPr>
          <p:cNvSpPr/>
          <p:nvPr/>
        </p:nvSpPr>
        <p:spPr bwMode="auto">
          <a:xfrm>
            <a:off x="457556" y="2775127"/>
            <a:ext cx="218818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defTabSz="913765" eaLnBrk="1" fontAlgn="auto" hangingPunct="1">
              <a:lnSpc>
                <a:spcPct val="120000"/>
              </a:lnSpc>
              <a:spcAft>
                <a:spcPts val="0"/>
              </a:spcAft>
              <a:defRPr/>
            </a:pP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为提高</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整个应用系统的处理</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速度，减少</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所需处理的数据</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量</a:t>
            </a:r>
            <a:endPar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59" name="iSlíďè">
            <a:extLst>
              <a:ext uri="{FF2B5EF4-FFF2-40B4-BE49-F238E27FC236}">
                <a16:creationId xmlns:a16="http://schemas.microsoft.com/office/drawing/2014/main" id="{BFC48049-47FE-4A74-82FC-93BB39CD83FE}"/>
              </a:ext>
            </a:extLst>
          </p:cNvPr>
          <p:cNvSpPr txBox="1"/>
          <p:nvPr/>
        </p:nvSpPr>
        <p:spPr bwMode="auto">
          <a:xfrm>
            <a:off x="1003545" y="2427062"/>
            <a:ext cx="1237142"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65" eaLnBrk="1" fontAlgn="auto" hangingPunct="1">
              <a:spcAft>
                <a:spcPts val="0"/>
              </a:spcAft>
              <a:defRPr/>
            </a:pPr>
            <a:r>
              <a:rPr lang="zh-CN" altLang="en-US" b="1"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灰度化</a:t>
            </a:r>
          </a:p>
        </p:txBody>
      </p:sp>
      <p:sp>
        <p:nvSpPr>
          <p:cNvPr id="60" name="išľíďè">
            <a:extLst>
              <a:ext uri="{FF2B5EF4-FFF2-40B4-BE49-F238E27FC236}">
                <a16:creationId xmlns:a16="http://schemas.microsoft.com/office/drawing/2014/main" id="{16BF25C2-8F8E-44C4-92BB-93FE4A02A373}"/>
              </a:ext>
            </a:extLst>
          </p:cNvPr>
          <p:cNvSpPr/>
          <p:nvPr/>
        </p:nvSpPr>
        <p:spPr bwMode="auto">
          <a:xfrm>
            <a:off x="3115158" y="2632953"/>
            <a:ext cx="218818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defTabSz="913765" eaLnBrk="1" fontAlgn="auto" hangingPunct="1">
              <a:lnSpc>
                <a:spcPct val="120000"/>
              </a:lnSpc>
              <a:spcAft>
                <a:spcPts val="0"/>
              </a:spcAft>
              <a:defRPr/>
            </a:pP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通过平移、转置、镜像、旋转、缩放等变换处理采集</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的</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图像，改正</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图像采集系统的系统误差和仪器</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位置的</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随机误差</a:t>
            </a:r>
          </a:p>
        </p:txBody>
      </p:sp>
      <p:sp>
        <p:nvSpPr>
          <p:cNvPr id="61" name="iSlíďè">
            <a:extLst>
              <a:ext uri="{FF2B5EF4-FFF2-40B4-BE49-F238E27FC236}">
                <a16:creationId xmlns:a16="http://schemas.microsoft.com/office/drawing/2014/main" id="{85D94FD7-6ECB-4342-999B-FF584CC9E2E2}"/>
              </a:ext>
            </a:extLst>
          </p:cNvPr>
          <p:cNvSpPr txBox="1"/>
          <p:nvPr/>
        </p:nvSpPr>
        <p:spPr bwMode="auto">
          <a:xfrm>
            <a:off x="3586496" y="2391136"/>
            <a:ext cx="1115047"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65" eaLnBrk="1" fontAlgn="auto" hangingPunct="1">
              <a:spcAft>
                <a:spcPts val="0"/>
              </a:spcAft>
              <a:defRPr/>
            </a:pPr>
            <a:r>
              <a:rPr lang="zh-CN" altLang="en-US" b="1"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几何变换</a:t>
            </a:r>
            <a:endParaRPr lang="zh-CN" altLang="en-US" b="1"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62" name="išľíďè">
            <a:extLst>
              <a:ext uri="{FF2B5EF4-FFF2-40B4-BE49-F238E27FC236}">
                <a16:creationId xmlns:a16="http://schemas.microsoft.com/office/drawing/2014/main" id="{2CCEF3D0-F1F6-4EE2-AB60-2A57E0590386}"/>
              </a:ext>
            </a:extLst>
          </p:cNvPr>
          <p:cNvSpPr/>
          <p:nvPr/>
        </p:nvSpPr>
        <p:spPr bwMode="auto">
          <a:xfrm>
            <a:off x="5520850" y="2775127"/>
            <a:ext cx="218818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defTabSz="913765" eaLnBrk="1" fontAlgn="auto" hangingPunct="1">
              <a:lnSpc>
                <a:spcPct val="120000"/>
              </a:lnSpc>
              <a:spcAft>
                <a:spcPts val="0"/>
              </a:spcAft>
              <a:defRPr/>
            </a:pP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增强图像中的有用</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信息，改善</a:t>
            </a:r>
            <a:r>
              <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图像的视觉</a:t>
            </a:r>
            <a:r>
              <a:rPr lang="zh-CN" altLang="en-US" sz="1200"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效果</a:t>
            </a:r>
            <a:endParaRPr lang="zh-CN" altLang="en-US" sz="1200"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63" name="iSlíďè">
            <a:extLst>
              <a:ext uri="{FF2B5EF4-FFF2-40B4-BE49-F238E27FC236}">
                <a16:creationId xmlns:a16="http://schemas.microsoft.com/office/drawing/2014/main" id="{11775FCF-93F7-4562-BB00-4128FAE51D26}"/>
              </a:ext>
            </a:extLst>
          </p:cNvPr>
          <p:cNvSpPr txBox="1"/>
          <p:nvPr/>
        </p:nvSpPr>
        <p:spPr bwMode="auto">
          <a:xfrm>
            <a:off x="6096023" y="2362773"/>
            <a:ext cx="1090043"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eaLnBrk="1" fontAlgn="auto" hangingPunct="1">
              <a:spcAft>
                <a:spcPts val="0"/>
              </a:spcAft>
              <a:defRPr/>
            </a:pPr>
            <a:r>
              <a:rPr lang="zh-CN" altLang="en-US" b="1" dirty="0" smtClean="0">
                <a:solidFill>
                  <a:prstClr val="white"/>
                </a:solidFill>
                <a:latin typeface="微软雅黑" panose="020B0200000000000000" pitchFamily="34" charset="-128"/>
                <a:ea typeface="微软雅黑" panose="020B0200000000000000" pitchFamily="34" charset="-128"/>
                <a:sym typeface="微软雅黑" panose="020B0200000000000000" pitchFamily="34" charset="-128"/>
              </a:rPr>
              <a:t>图像增强</a:t>
            </a:r>
            <a:endParaRPr lang="zh-CN" altLang="en-US" b="1" dirty="0">
              <a:solidFill>
                <a:prstClr val="white"/>
              </a:solidFill>
              <a:latin typeface="微软雅黑" panose="020B0200000000000000" pitchFamily="34" charset="-128"/>
              <a:ea typeface="微软雅黑" panose="020B0200000000000000" pitchFamily="34" charset="-128"/>
              <a:sym typeface="微软雅黑" panose="020B0200000000000000" pitchFamily="34" charset="-128"/>
            </a:endParaRPr>
          </a:p>
        </p:txBody>
      </p:sp>
    </p:spTree>
    <p:extLst>
      <p:ext uri="{BB962C8B-B14F-4D97-AF65-F5344CB8AC3E}">
        <p14:creationId xmlns:p14="http://schemas.microsoft.com/office/powerpoint/2010/main" val="1624822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196752"/>
            <a:ext cx="7489825" cy="3456384"/>
          </a:xfrm>
        </p:spPr>
        <p:txBody>
          <a:bodyPr/>
          <a:lstStyle/>
          <a:p>
            <a:pPr marL="0" indent="0">
              <a:buNone/>
            </a:pPr>
            <a:r>
              <a:rPr lang="zh-CN" altLang="en-US" dirty="0" smtClean="0"/>
              <a:t>静态图像 </a:t>
            </a:r>
            <a:r>
              <a:rPr lang="en-US" altLang="zh-CN" dirty="0" smtClean="0"/>
              <a:t>static image:  </a:t>
            </a:r>
            <a:r>
              <a:rPr lang="zh-CN" altLang="en-US" dirty="0" smtClean="0"/>
              <a:t>时间为常量的图像</a:t>
            </a:r>
            <a:r>
              <a:rPr lang="en-US" altLang="zh-CN" dirty="0" smtClean="0"/>
              <a:t>f( x, y)</a:t>
            </a:r>
          </a:p>
          <a:p>
            <a:endParaRPr lang="zh-CN" altLang="en-US" dirty="0"/>
          </a:p>
        </p:txBody>
      </p:sp>
      <p:sp>
        <p:nvSpPr>
          <p:cNvPr id="3" name="标题 2"/>
          <p:cNvSpPr>
            <a:spLocks noGrp="1"/>
          </p:cNvSpPr>
          <p:nvPr>
            <p:ph type="title"/>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276872"/>
            <a:ext cx="1938338"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
          <p:cNvGrpSpPr>
            <a:grpSpLocks/>
          </p:cNvGrpSpPr>
          <p:nvPr/>
        </p:nvGrpSpPr>
        <p:grpSpPr bwMode="auto">
          <a:xfrm>
            <a:off x="3300388" y="4286821"/>
            <a:ext cx="2286000" cy="441325"/>
            <a:chOff x="1500166" y="4214818"/>
            <a:chExt cx="2286016" cy="440770"/>
          </a:xfrm>
        </p:grpSpPr>
        <p:cxnSp>
          <p:nvCxnSpPr>
            <p:cNvPr id="6" name="直接连接符 5">
              <a:extLst>
                <a:ext uri="{FF2B5EF4-FFF2-40B4-BE49-F238E27FC236}">
                  <a16:creationId xmlns:a16="http://schemas.microsoft.com/office/drawing/2014/main" id="{D7AF70EB-4AD2-48E7-B679-4A6C876EEEC9}"/>
                </a:ext>
              </a:extLst>
            </p:cNvPr>
            <p:cNvCxnSpPr/>
            <p:nvPr/>
          </p:nvCxnSpPr>
          <p:spPr>
            <a:xfrm>
              <a:off x="1714479" y="4214818"/>
              <a:ext cx="1928827" cy="15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1500166" y="4286256"/>
              <a:ext cx="2286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en-US" altLang="zh-CN" sz="1800" b="1">
                  <a:solidFill>
                    <a:srgbClr val="FF0000"/>
                  </a:solidFill>
                </a:rPr>
                <a:t>0</a:t>
              </a:r>
              <a:r>
                <a:rPr lang="zh-CN" altLang="en-US" sz="1800" b="1">
                  <a:solidFill>
                    <a:srgbClr val="FF0000"/>
                  </a:solidFill>
                </a:rPr>
                <a:t>                             </a:t>
              </a:r>
              <a:r>
                <a:rPr lang="en-US" altLang="zh-CN" sz="1800" b="1">
                  <a:solidFill>
                    <a:srgbClr val="FF0000"/>
                  </a:solidFill>
                </a:rPr>
                <a:t>M</a:t>
              </a:r>
              <a:r>
                <a:rPr lang="zh-CN" altLang="en-US" sz="1800" b="1">
                  <a:solidFill>
                    <a:srgbClr val="FF0000"/>
                  </a:solidFill>
                </a:rPr>
                <a:t>                 </a:t>
              </a:r>
            </a:p>
          </p:txBody>
        </p:sp>
      </p:grpSp>
      <p:grpSp>
        <p:nvGrpSpPr>
          <p:cNvPr id="8" name="组合 11"/>
          <p:cNvGrpSpPr>
            <a:grpSpLocks/>
          </p:cNvGrpSpPr>
          <p:nvPr/>
        </p:nvGrpSpPr>
        <p:grpSpPr bwMode="auto">
          <a:xfrm>
            <a:off x="2943200" y="2358008"/>
            <a:ext cx="571500" cy="1930400"/>
            <a:chOff x="1142976" y="2285992"/>
            <a:chExt cx="572298" cy="1929620"/>
          </a:xfrm>
        </p:grpSpPr>
        <p:cxnSp>
          <p:nvCxnSpPr>
            <p:cNvPr id="9" name="直接连接符 8">
              <a:extLst>
                <a:ext uri="{FF2B5EF4-FFF2-40B4-BE49-F238E27FC236}">
                  <a16:creationId xmlns:a16="http://schemas.microsoft.com/office/drawing/2014/main" id="{96FDA9D6-3A39-4523-A734-688C092B6EA8}"/>
                </a:ext>
              </a:extLst>
            </p:cNvPr>
            <p:cNvCxnSpPr/>
            <p:nvPr/>
          </p:nvCxnSpPr>
          <p:spPr>
            <a:xfrm rot="5400000">
              <a:off x="750464" y="3250801"/>
              <a:ext cx="1928033" cy="15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10"/>
            <p:cNvSpPr txBox="1">
              <a:spLocks noChangeArrowheads="1"/>
            </p:cNvSpPr>
            <p:nvPr/>
          </p:nvSpPr>
          <p:spPr bwMode="auto">
            <a:xfrm>
              <a:off x="1142976" y="2285992"/>
              <a:ext cx="500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en-US" altLang="zh-CN" sz="1800" b="1">
                  <a:solidFill>
                    <a:srgbClr val="FF0000"/>
                  </a:solidFill>
                </a:rPr>
                <a:t>N</a:t>
              </a:r>
              <a:endParaRPr lang="zh-CN" altLang="en-US" sz="1800" b="1">
                <a:solidFill>
                  <a:srgbClr val="FF0000"/>
                </a:solidFill>
              </a:endParaRPr>
            </a:p>
          </p:txBody>
        </p:sp>
      </p:grpSp>
      <p:sp>
        <p:nvSpPr>
          <p:cNvPr id="14" name="内容占位符 1"/>
          <p:cNvSpPr txBox="1">
            <a:spLocks/>
          </p:cNvSpPr>
          <p:nvPr/>
        </p:nvSpPr>
        <p:spPr bwMode="auto">
          <a:xfrm>
            <a:off x="755576" y="4725144"/>
            <a:ext cx="7489825" cy="2519536"/>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r>
              <a:rPr lang="zh-CN" altLang="en-US" kern="0" dirty="0"/>
              <a:t>图像函数</a:t>
            </a:r>
            <a:r>
              <a:rPr lang="en-US" altLang="zh-CN" kern="0" dirty="0"/>
              <a:t>f( x, y)</a:t>
            </a:r>
          </a:p>
          <a:p>
            <a:r>
              <a:rPr lang="zh-CN" altLang="en-US" kern="0" dirty="0"/>
              <a:t>定义域  </a:t>
            </a:r>
            <a:r>
              <a:rPr lang="en-US" altLang="zh-CN" kern="0" dirty="0"/>
              <a:t>R={(</a:t>
            </a:r>
            <a:r>
              <a:rPr lang="en-US" altLang="zh-CN" kern="0" dirty="0" err="1"/>
              <a:t>x,y</a:t>
            </a:r>
            <a:r>
              <a:rPr lang="en-US" altLang="zh-CN" kern="0" dirty="0"/>
              <a:t>),0≤x≤M, 0≤y≤N}  </a:t>
            </a:r>
            <a:r>
              <a:rPr lang="zh-CN" altLang="en-US" kern="0" dirty="0"/>
              <a:t>值域 </a:t>
            </a:r>
            <a:r>
              <a:rPr lang="en-US" altLang="zh-CN" kern="0" dirty="0"/>
              <a:t>0≤f≤K </a:t>
            </a:r>
          </a:p>
          <a:p>
            <a:endParaRPr lang="zh-CN" altLang="en-US" kern="0" dirty="0"/>
          </a:p>
        </p:txBody>
      </p:sp>
    </p:spTree>
    <p:extLst>
      <p:ext uri="{BB962C8B-B14F-4D97-AF65-F5344CB8AC3E}">
        <p14:creationId xmlns:p14="http://schemas.microsoft.com/office/powerpoint/2010/main" val="295649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196752"/>
            <a:ext cx="7489825" cy="3456384"/>
          </a:xfrm>
        </p:spPr>
        <p:txBody>
          <a:bodyPr/>
          <a:lstStyle/>
          <a:p>
            <a:r>
              <a:rPr lang="zh-CN" altLang="en-US" dirty="0" smtClean="0"/>
              <a:t>视频</a:t>
            </a:r>
            <a:endParaRPr lang="zh-CN" altLang="en-US" dirty="0"/>
          </a:p>
        </p:txBody>
      </p:sp>
      <p:sp>
        <p:nvSpPr>
          <p:cNvPr id="3" name="标题 2"/>
          <p:cNvSpPr>
            <a:spLocks noGrp="1"/>
          </p:cNvSpPr>
          <p:nvPr>
            <p:ph type="title"/>
          </p:nvPr>
        </p:nvSpPr>
        <p:spPr/>
        <p:txBody>
          <a:bodyPr/>
          <a:lstStyle/>
          <a:p>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276872"/>
            <a:ext cx="6817908" cy="309634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346960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196752"/>
            <a:ext cx="7489825" cy="3456384"/>
          </a:xfrm>
        </p:spPr>
        <p:txBody>
          <a:bodyPr/>
          <a:lstStyle/>
          <a:p>
            <a:r>
              <a:rPr lang="zh-CN" altLang="en-US" dirty="0" smtClean="0"/>
              <a:t>视频</a:t>
            </a:r>
            <a:endParaRPr lang="zh-CN" altLang="en-US" dirty="0"/>
          </a:p>
        </p:txBody>
      </p:sp>
      <p:sp>
        <p:nvSpPr>
          <p:cNvPr id="3" name="标题 2"/>
          <p:cNvSpPr>
            <a:spLocks noGrp="1"/>
          </p:cNvSpPr>
          <p:nvPr>
            <p:ph type="title"/>
          </p:nvPr>
        </p:nvSpPr>
        <p:spPr/>
        <p:txBody>
          <a:bodyPr/>
          <a:lstStyle/>
          <a:p>
            <a:endParaRPr lang="zh-CN" altLang="en-US"/>
          </a:p>
        </p:txBody>
      </p:sp>
      <p:pic>
        <p:nvPicPr>
          <p:cNvPr id="5" name="图片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499992" y="2204864"/>
            <a:ext cx="3672408" cy="2664296"/>
          </a:xfrm>
          <a:prstGeom prst="rect">
            <a:avLst/>
          </a:prstGeom>
          <a:effectLst>
            <a:glow rad="63500">
              <a:schemeClr val="accent1">
                <a:satMod val="175000"/>
                <a:alpha val="40000"/>
              </a:schemeClr>
            </a:glow>
          </a:effectLst>
        </p:spPr>
      </p:pic>
      <p:pic>
        <p:nvPicPr>
          <p:cNvPr id="6" name="图片 5"/>
          <p:cNvPicPr preferRelativeResize="0">
            <a:picLocks/>
          </p:cNvPicPr>
          <p:nvPr/>
        </p:nvPicPr>
        <p:blipFill>
          <a:blip r:embed="rId3"/>
          <a:stretch>
            <a:fillRect/>
          </a:stretch>
        </p:blipFill>
        <p:spPr>
          <a:xfrm>
            <a:off x="611560" y="2132856"/>
            <a:ext cx="3600400" cy="273630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605296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196752"/>
            <a:ext cx="7489825" cy="3456384"/>
          </a:xfrm>
        </p:spPr>
        <p:txBody>
          <a:bodyPr/>
          <a:lstStyle/>
          <a:p>
            <a:r>
              <a:rPr lang="zh-CN" altLang="en-US" dirty="0" smtClean="0"/>
              <a:t>视频</a:t>
            </a:r>
            <a:endParaRPr lang="zh-CN" altLang="en-US" dirty="0"/>
          </a:p>
        </p:txBody>
      </p:sp>
      <p:sp>
        <p:nvSpPr>
          <p:cNvPr id="3" name="标题 2"/>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29428" y="2365631"/>
            <a:ext cx="4571427" cy="2950053"/>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348880"/>
            <a:ext cx="3999848" cy="298355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195253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3200" dirty="0" smtClean="0">
                <a:solidFill>
                  <a:srgbClr val="0070C0"/>
                </a:solidFill>
              </a:rPr>
              <a:t>图像</a:t>
            </a:r>
            <a:r>
              <a:rPr lang="zh-CN" altLang="en-US" sz="3200" dirty="0">
                <a:solidFill>
                  <a:srgbClr val="0070C0"/>
                </a:solidFill>
              </a:rPr>
              <a:t>表达</a:t>
            </a:r>
            <a:endParaRPr lang="en-US" altLang="zh-CN" sz="3200" dirty="0" smtClean="0">
              <a:solidFill>
                <a:srgbClr val="0070C0"/>
              </a:solidFill>
            </a:endParaRPr>
          </a:p>
          <a:p>
            <a:r>
              <a:rPr lang="zh-CN" altLang="en-US" sz="3200" dirty="0" smtClean="0"/>
              <a:t>图像数字化</a:t>
            </a:r>
            <a:endParaRPr lang="en-US" altLang="zh-CN" sz="3200" dirty="0" smtClean="0"/>
          </a:p>
          <a:p>
            <a:r>
              <a:rPr lang="zh-CN" altLang="en-US" sz="3200" dirty="0" smtClean="0"/>
              <a:t>数字</a:t>
            </a:r>
            <a:r>
              <a:rPr lang="zh-CN" altLang="en-US" sz="3200" dirty="0"/>
              <a:t>图像</a:t>
            </a:r>
            <a:r>
              <a:rPr lang="zh-CN" altLang="en-US" sz="3200" dirty="0" smtClean="0"/>
              <a:t>性质</a:t>
            </a:r>
            <a:endParaRPr lang="zh-CN" altLang="en-US" sz="3200" dirty="0"/>
          </a:p>
        </p:txBody>
      </p:sp>
      <p:sp>
        <p:nvSpPr>
          <p:cNvPr id="3" name="标题 2"/>
          <p:cNvSpPr>
            <a:spLocks noGrp="1"/>
          </p:cNvSpPr>
          <p:nvPr>
            <p:ph type="title"/>
          </p:nvPr>
        </p:nvSpPr>
        <p:spPr/>
        <p:txBody>
          <a:bodyPr/>
          <a:lstStyle/>
          <a:p>
            <a:r>
              <a:rPr lang="zh-CN" altLang="en-US" dirty="0" smtClean="0"/>
              <a:t>内容</a:t>
            </a:r>
            <a:endParaRPr lang="zh-CN" altLang="en-US" dirty="0"/>
          </a:p>
        </p:txBody>
      </p:sp>
    </p:spTree>
    <p:extLst>
      <p:ext uri="{BB962C8B-B14F-4D97-AF65-F5344CB8AC3E}">
        <p14:creationId xmlns:p14="http://schemas.microsoft.com/office/powerpoint/2010/main" val="2487764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空间分辨率  </a:t>
            </a:r>
            <a:r>
              <a:rPr lang="en-US" altLang="zh-CN" dirty="0"/>
              <a:t>spatial resolution</a:t>
            </a:r>
          </a:p>
          <a:p>
            <a:pPr marL="0" indent="0">
              <a:buNone/>
            </a:pPr>
            <a:r>
              <a:rPr lang="zh-CN" altLang="en-US" dirty="0" smtClean="0"/>
              <a:t>每个</a:t>
            </a:r>
            <a:r>
              <a:rPr lang="zh-CN" altLang="en-US" dirty="0"/>
              <a:t>像素对应的空间平面面积，分辨率越高对应面积越小</a:t>
            </a:r>
          </a:p>
          <a:p>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3645024"/>
            <a:ext cx="8451498" cy="1296144"/>
          </a:xfrm>
          <a:prstGeom prst="rect">
            <a:avLst/>
          </a:prstGeom>
        </p:spPr>
      </p:pic>
    </p:spTree>
    <p:extLst>
      <p:ext uri="{BB962C8B-B14F-4D97-AF65-F5344CB8AC3E}">
        <p14:creationId xmlns:p14="http://schemas.microsoft.com/office/powerpoint/2010/main" val="1575807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光谱分辨率 </a:t>
            </a:r>
            <a:r>
              <a:rPr lang="en-US" altLang="zh-CN" dirty="0"/>
              <a:t>spectral </a:t>
            </a:r>
            <a:r>
              <a:rPr lang="en-US" altLang="zh-CN" dirty="0" smtClean="0"/>
              <a:t>resolution</a:t>
            </a:r>
          </a:p>
          <a:p>
            <a:pPr marL="0" indent="0">
              <a:buNone/>
            </a:pPr>
            <a:r>
              <a:rPr lang="zh-CN" altLang="en-US" dirty="0" smtClean="0"/>
              <a:t>传感器</a:t>
            </a:r>
            <a:r>
              <a:rPr lang="zh-CN" altLang="en-US" dirty="0"/>
              <a:t>光谱敏感带宽，分辨率越高，光谱带宽越窄</a:t>
            </a:r>
          </a:p>
          <a:p>
            <a:endParaRPr lang="zh-CN" altLang="en-US" dirty="0"/>
          </a:p>
        </p:txBody>
      </p:sp>
      <p:sp>
        <p:nvSpPr>
          <p:cNvPr id="3" name="标题 2"/>
          <p:cNvSpPr>
            <a:spLocks noGrp="1"/>
          </p:cNvSpPr>
          <p:nvPr>
            <p:ph type="title"/>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2979738"/>
            <a:ext cx="2998788"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3168650"/>
            <a:ext cx="2379663"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62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424936" cy="792088"/>
          </a:xfrm>
        </p:spPr>
        <p:txBody>
          <a:bodyPr/>
          <a:lstStyle/>
          <a:p>
            <a:r>
              <a:rPr lang="zh-CN" altLang="en-US" dirty="0"/>
              <a:t>辐射分辨率 </a:t>
            </a:r>
            <a:r>
              <a:rPr lang="en-US" altLang="zh-CN" dirty="0"/>
              <a:t>radiometric resolution: </a:t>
            </a:r>
            <a:r>
              <a:rPr lang="zh-CN" altLang="en-US" dirty="0"/>
              <a:t>灰度分辨率</a:t>
            </a:r>
          </a:p>
          <a:p>
            <a:endParaRPr lang="zh-CN" altLang="en-US" dirty="0"/>
          </a:p>
          <a:p>
            <a:endParaRPr lang="zh-CN" altLang="en-US" dirty="0"/>
          </a:p>
        </p:txBody>
      </p:sp>
      <p:sp>
        <p:nvSpPr>
          <p:cNvPr id="3" name="标题 2"/>
          <p:cNvSpPr>
            <a:spLocks noGrp="1"/>
          </p:cNvSpPr>
          <p:nvPr>
            <p:ph type="title"/>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2214563"/>
            <a:ext cx="31511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1"/>
          <p:cNvSpPr txBox="1">
            <a:spLocks/>
          </p:cNvSpPr>
          <p:nvPr/>
        </p:nvSpPr>
        <p:spPr bwMode="auto">
          <a:xfrm>
            <a:off x="395536" y="5301208"/>
            <a:ext cx="8424936" cy="792088"/>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r>
              <a:rPr lang="zh-CN" altLang="en-US" kern="0" dirty="0"/>
              <a:t>时间分辨率 </a:t>
            </a:r>
            <a:r>
              <a:rPr lang="en-US" altLang="zh-CN" kern="0" dirty="0"/>
              <a:t>time resolution</a:t>
            </a:r>
            <a:r>
              <a:rPr lang="zh-CN" altLang="en-US" kern="0" dirty="0"/>
              <a:t>：视频帧间时间</a:t>
            </a:r>
            <a:r>
              <a:rPr lang="en-US" altLang="zh-CN" kern="0" dirty="0" smtClean="0"/>
              <a:t>fps</a:t>
            </a:r>
          </a:p>
          <a:p>
            <a:pPr marL="0" indent="0">
              <a:buNone/>
            </a:pPr>
            <a:r>
              <a:rPr lang="en-US" altLang="zh-CN" kern="0" dirty="0" smtClean="0"/>
              <a:t>frame per second</a:t>
            </a:r>
            <a:endParaRPr lang="en-US" altLang="zh-CN" kern="0" dirty="0"/>
          </a:p>
          <a:p>
            <a:endParaRPr lang="zh-CN" altLang="en-US" kern="0" dirty="0" smtClean="0"/>
          </a:p>
          <a:p>
            <a:endParaRPr lang="zh-CN" altLang="en-US" kern="0" dirty="0"/>
          </a:p>
        </p:txBody>
      </p:sp>
      <p:sp>
        <p:nvSpPr>
          <p:cNvPr id="6" name="文本框 5"/>
          <p:cNvSpPr txBox="1"/>
          <p:nvPr/>
        </p:nvSpPr>
        <p:spPr>
          <a:xfrm>
            <a:off x="539552" y="2780928"/>
            <a:ext cx="1787669" cy="523220"/>
          </a:xfrm>
          <a:prstGeom prst="rect">
            <a:avLst/>
          </a:prstGeom>
          <a:noFill/>
        </p:spPr>
        <p:txBody>
          <a:bodyPr wrap="none" rtlCol="0">
            <a:spAutoFit/>
          </a:bodyPr>
          <a:lstStyle/>
          <a:p>
            <a:r>
              <a:rPr lang="en-US" altLang="zh-CN" sz="2800" b="1" dirty="0" smtClean="0">
                <a:solidFill>
                  <a:srgbClr val="FF0000"/>
                </a:solidFill>
              </a:rPr>
              <a:t>20230905</a:t>
            </a:r>
            <a:endParaRPr lang="zh-CN" altLang="en-US" sz="2800" b="1" dirty="0">
              <a:solidFill>
                <a:srgbClr val="FF0000"/>
              </a:solidFill>
            </a:endParaRPr>
          </a:p>
        </p:txBody>
      </p:sp>
    </p:spTree>
    <p:extLst>
      <p:ext uri="{BB962C8B-B14F-4D97-AF65-F5344CB8AC3E}">
        <p14:creationId xmlns:p14="http://schemas.microsoft.com/office/powerpoint/2010/main" val="396784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3200" dirty="0" smtClean="0"/>
              <a:t>图像</a:t>
            </a:r>
            <a:r>
              <a:rPr lang="zh-CN" altLang="en-US" sz="3200" dirty="0"/>
              <a:t>表达</a:t>
            </a:r>
            <a:endParaRPr lang="en-US" altLang="zh-CN" sz="3200" dirty="0" smtClean="0"/>
          </a:p>
          <a:p>
            <a:r>
              <a:rPr lang="zh-CN" altLang="en-US" sz="3200" dirty="0" smtClean="0">
                <a:solidFill>
                  <a:srgbClr val="0070C0"/>
                </a:solidFill>
              </a:rPr>
              <a:t>图像数字化</a:t>
            </a:r>
            <a:endParaRPr lang="en-US" altLang="zh-CN" sz="3200" dirty="0" smtClean="0">
              <a:solidFill>
                <a:srgbClr val="0070C0"/>
              </a:solidFill>
            </a:endParaRPr>
          </a:p>
          <a:p>
            <a:r>
              <a:rPr lang="zh-CN" altLang="en-US" sz="3200" dirty="0" smtClean="0"/>
              <a:t>数字</a:t>
            </a:r>
            <a:r>
              <a:rPr lang="zh-CN" altLang="en-US" sz="3200" dirty="0"/>
              <a:t>图像</a:t>
            </a:r>
            <a:r>
              <a:rPr lang="zh-CN" altLang="en-US" sz="3200" dirty="0" smtClean="0"/>
              <a:t>性质</a:t>
            </a:r>
            <a:endParaRPr lang="zh-CN" altLang="en-US" sz="3200" dirty="0"/>
          </a:p>
        </p:txBody>
      </p:sp>
      <p:sp>
        <p:nvSpPr>
          <p:cNvPr id="3" name="标题 2"/>
          <p:cNvSpPr>
            <a:spLocks noGrp="1"/>
          </p:cNvSpPr>
          <p:nvPr>
            <p:ph type="title"/>
          </p:nvPr>
        </p:nvSpPr>
        <p:spPr/>
        <p:txBody>
          <a:bodyPr/>
          <a:lstStyle/>
          <a:p>
            <a:r>
              <a:rPr lang="zh-CN" altLang="en-US" dirty="0" smtClean="0"/>
              <a:t>内容</a:t>
            </a:r>
            <a:endParaRPr lang="zh-CN" altLang="en-US" dirty="0"/>
          </a:p>
        </p:txBody>
      </p:sp>
    </p:spTree>
    <p:extLst>
      <p:ext uri="{BB962C8B-B14F-4D97-AF65-F5344CB8AC3E}">
        <p14:creationId xmlns:p14="http://schemas.microsoft.com/office/powerpoint/2010/main" val="2159236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矩形 4">
            <a:extLst>
              <a:ext uri="{FF2B5EF4-FFF2-40B4-BE49-F238E27FC236}">
                <a16:creationId xmlns:a16="http://schemas.microsoft.com/office/drawing/2014/main" id="{0E05DDD6-3EE2-4046-BB50-EF4EB05C7CC4}"/>
              </a:ext>
            </a:extLst>
          </p:cNvPr>
          <p:cNvSpPr/>
          <p:nvPr/>
        </p:nvSpPr>
        <p:spPr>
          <a:xfrm>
            <a:off x="323528" y="980728"/>
            <a:ext cx="7738356" cy="1728192"/>
          </a:xfrm>
          <a:prstGeom prst="rect">
            <a:avLst/>
          </a:prstGeom>
        </p:spPr>
        <p:txBody>
          <a:bodyPr wrap="square" lIns="117208" tIns="58604" rIns="117208" bIns="58604">
            <a:noAutofit/>
          </a:bodyPr>
          <a:lstStyle/>
          <a:p>
            <a:pPr defTabSz="685324">
              <a:lnSpc>
                <a:spcPct val="120000"/>
              </a:lnSpc>
              <a:spcBef>
                <a:spcPct val="0"/>
              </a:spcBef>
              <a:defRPr/>
            </a:pPr>
            <a:r>
              <a:rPr lang="zh-CN" altLang="en-US" sz="2400"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图像的数字化：物理</a:t>
            </a:r>
            <a:r>
              <a:rPr lang="zh-CN" altLang="en-US" sz="2400"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图像（模拟图像）是不能直接用数字计算机来处理。首先必须将各类图像（如照片、图形、</a:t>
            </a:r>
            <a:r>
              <a:rPr lang="en-US" altLang="zh-CN" sz="2400"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X</a:t>
            </a:r>
            <a:r>
              <a:rPr lang="zh-CN" altLang="en-US" sz="2400"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光照片等）转化为数字图像</a:t>
            </a:r>
            <a:r>
              <a:rPr lang="zh-CN" altLang="en-US" sz="2400"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a:t>
            </a:r>
            <a:endParaRPr lang="en-US" altLang="zh-CN" sz="2400"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defTabSz="685324">
              <a:lnSpc>
                <a:spcPct val="120000"/>
              </a:lnSpc>
              <a:defRPr/>
            </a:pPr>
            <a:r>
              <a:rPr lang="zh-CN" altLang="en-US" sz="2400"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采样</a:t>
            </a:r>
            <a:r>
              <a:rPr lang="zh-CN" altLang="en-US" sz="2400"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：将空间上连续的图像变成离散点</a:t>
            </a:r>
          </a:p>
          <a:p>
            <a:pPr defTabSz="685324">
              <a:lnSpc>
                <a:spcPct val="120000"/>
              </a:lnSpc>
              <a:spcBef>
                <a:spcPct val="0"/>
              </a:spcBef>
              <a:defRPr/>
            </a:pPr>
            <a:endParaRPr lang="en-US" altLang="zh-CN" sz="2000"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6" name="矩形 5">
            <a:extLst>
              <a:ext uri="{FF2B5EF4-FFF2-40B4-BE49-F238E27FC236}">
                <a16:creationId xmlns:a16="http://schemas.microsoft.com/office/drawing/2014/main" id="{0E05DDD6-3EE2-4046-BB50-EF4EB05C7CC4}"/>
              </a:ext>
            </a:extLst>
          </p:cNvPr>
          <p:cNvSpPr/>
          <p:nvPr/>
        </p:nvSpPr>
        <p:spPr>
          <a:xfrm>
            <a:off x="395536" y="1052736"/>
            <a:ext cx="6552728" cy="551486"/>
          </a:xfrm>
          <a:prstGeom prst="rect">
            <a:avLst/>
          </a:prstGeom>
        </p:spPr>
        <p:txBody>
          <a:bodyPr wrap="square" lIns="117208" tIns="58604" rIns="117208" bIns="58604">
            <a:noAutofit/>
          </a:bodyPr>
          <a:lstStyle/>
          <a:p>
            <a:pPr defTabSz="685324">
              <a:lnSpc>
                <a:spcPct val="120000"/>
              </a:lnSpc>
              <a:spcBef>
                <a:spcPct val="0"/>
              </a:spcBef>
              <a:defRPr/>
            </a:pPr>
            <a:endParaRPr lang="en-US" altLang="zh-CN" sz="2400"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37602"/>
            <a:ext cx="5557708" cy="3564103"/>
          </a:xfrm>
          <a:prstGeom prst="rect">
            <a:avLst/>
          </a:prstGeom>
        </p:spPr>
      </p:pic>
    </p:spTree>
    <p:extLst>
      <p:ext uri="{BB962C8B-B14F-4D97-AF65-F5344CB8AC3E}">
        <p14:creationId xmlns:p14="http://schemas.microsoft.com/office/powerpoint/2010/main" val="34103515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424936" cy="792088"/>
          </a:xfrm>
        </p:spPr>
        <p:txBody>
          <a:bodyPr/>
          <a:lstStyle/>
          <a:p>
            <a:r>
              <a:rPr lang="zh-CN" altLang="en-US" dirty="0"/>
              <a:t>采样</a:t>
            </a:r>
            <a:endParaRPr lang="en-US" altLang="zh-CN" dirty="0"/>
          </a:p>
          <a:p>
            <a:pPr marL="0" indent="0">
              <a:buNone/>
            </a:pPr>
            <a:endParaRPr lang="zh-CN" altLang="en-US" dirty="0"/>
          </a:p>
        </p:txBody>
      </p:sp>
      <p:sp>
        <p:nvSpPr>
          <p:cNvPr id="3" name="标题 2"/>
          <p:cNvSpPr>
            <a:spLocks noGrp="1"/>
          </p:cNvSpPr>
          <p:nvPr>
            <p:ph type="title"/>
          </p:nvPr>
        </p:nvSpPr>
        <p:spPr/>
        <p:txBody>
          <a:bodyPr/>
          <a:lstStyle/>
          <a:p>
            <a:endParaRPr lang="zh-CN" altLang="en-US"/>
          </a:p>
        </p:txBody>
      </p:sp>
      <p:sp>
        <p:nvSpPr>
          <p:cNvPr id="7" name="内容占位符 1"/>
          <p:cNvSpPr txBox="1">
            <a:spLocks/>
          </p:cNvSpPr>
          <p:nvPr/>
        </p:nvSpPr>
        <p:spPr bwMode="auto">
          <a:xfrm>
            <a:off x="467544" y="2420888"/>
            <a:ext cx="8424936" cy="792088"/>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None/>
            </a:pPr>
            <a:r>
              <a:rPr lang="en-US" altLang="zh-CN" dirty="0"/>
              <a:t>f( x, y )</a:t>
            </a:r>
            <a:endParaRPr lang="zh-CN" altLang="en-US" kern="0" dirty="0"/>
          </a:p>
        </p:txBody>
      </p:sp>
      <p:grpSp>
        <p:nvGrpSpPr>
          <p:cNvPr id="8" name="组合 7"/>
          <p:cNvGrpSpPr>
            <a:grpSpLocks/>
          </p:cNvGrpSpPr>
          <p:nvPr/>
        </p:nvGrpSpPr>
        <p:grpSpPr bwMode="auto">
          <a:xfrm>
            <a:off x="928688" y="3429000"/>
            <a:ext cx="428625" cy="655638"/>
            <a:chOff x="928662" y="2714620"/>
            <a:chExt cx="428628" cy="655084"/>
          </a:xfrm>
        </p:grpSpPr>
        <p:cxnSp>
          <p:nvCxnSpPr>
            <p:cNvPr id="9" name="直接箭头连接符 8">
              <a:extLst>
                <a:ext uri="{FF2B5EF4-FFF2-40B4-BE49-F238E27FC236}">
                  <a16:creationId xmlns:a16="http://schemas.microsoft.com/office/drawing/2014/main" id="{9662B2A7-D49D-41A3-B92E-CD1C4B2E8895}"/>
                </a:ext>
              </a:extLst>
            </p:cNvPr>
            <p:cNvCxnSpPr/>
            <p:nvPr/>
          </p:nvCxnSpPr>
          <p:spPr>
            <a:xfrm rot="5400000">
              <a:off x="1001015" y="2856580"/>
              <a:ext cx="285509"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6"/>
            <p:cNvSpPr txBox="1">
              <a:spLocks noChangeArrowheads="1"/>
            </p:cNvSpPr>
            <p:nvPr/>
          </p:nvSpPr>
          <p:spPr bwMode="auto">
            <a:xfrm>
              <a:off x="928662" y="3000372"/>
              <a:ext cx="4286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en-US" altLang="zh-CN" sz="1800" b="1" dirty="0">
                  <a:solidFill>
                    <a:srgbClr val="FF0000"/>
                  </a:solidFill>
                </a:rPr>
                <a:t>M</a:t>
              </a:r>
              <a:endParaRPr lang="zh-CN" altLang="en-US" sz="1800" b="1" dirty="0">
                <a:solidFill>
                  <a:srgbClr val="FF0000"/>
                </a:solidFill>
              </a:endParaRPr>
            </a:p>
          </p:txBody>
        </p:sp>
      </p:grpSp>
      <p:grpSp>
        <p:nvGrpSpPr>
          <p:cNvPr id="11" name="组合 8"/>
          <p:cNvGrpSpPr>
            <a:grpSpLocks/>
          </p:cNvGrpSpPr>
          <p:nvPr/>
        </p:nvGrpSpPr>
        <p:grpSpPr bwMode="auto">
          <a:xfrm>
            <a:off x="1285875" y="3416300"/>
            <a:ext cx="428625" cy="655638"/>
            <a:chOff x="928662" y="2714620"/>
            <a:chExt cx="428628" cy="655084"/>
          </a:xfrm>
        </p:grpSpPr>
        <p:cxnSp>
          <p:nvCxnSpPr>
            <p:cNvPr id="12" name="直接箭头连接符 11">
              <a:extLst>
                <a:ext uri="{FF2B5EF4-FFF2-40B4-BE49-F238E27FC236}">
                  <a16:creationId xmlns:a16="http://schemas.microsoft.com/office/drawing/2014/main" id="{4D7BAD85-182D-4138-8015-455AD7E778B3}"/>
                </a:ext>
              </a:extLst>
            </p:cNvPr>
            <p:cNvCxnSpPr/>
            <p:nvPr/>
          </p:nvCxnSpPr>
          <p:spPr>
            <a:xfrm rot="5400000">
              <a:off x="1001016" y="2856580"/>
              <a:ext cx="285509"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0"/>
            <p:cNvSpPr txBox="1">
              <a:spLocks noChangeArrowheads="1"/>
            </p:cNvSpPr>
            <p:nvPr/>
          </p:nvSpPr>
          <p:spPr bwMode="auto">
            <a:xfrm>
              <a:off x="928662" y="3000372"/>
              <a:ext cx="4286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a:solidFill>
                    <a:srgbClr val="FF0000"/>
                  </a:solidFill>
                </a:rPr>
                <a:t> </a:t>
              </a:r>
              <a:r>
                <a:rPr lang="en-US" altLang="zh-CN" sz="1800" b="1">
                  <a:solidFill>
                    <a:srgbClr val="FF0000"/>
                  </a:solidFill>
                </a:rPr>
                <a:t>N</a:t>
              </a:r>
              <a:endParaRPr lang="zh-CN" altLang="en-US" sz="1800" b="1">
                <a:solidFill>
                  <a:srgbClr val="FF0000"/>
                </a:solidFill>
              </a:endParaRPr>
            </a:p>
          </p:txBody>
        </p:sp>
      </p:grpSp>
      <p:sp>
        <p:nvSpPr>
          <p:cNvPr id="14" name="TextBox 15"/>
          <p:cNvSpPr txBox="1">
            <a:spLocks noChangeArrowheads="1"/>
          </p:cNvSpPr>
          <p:nvPr/>
        </p:nvSpPr>
        <p:spPr bwMode="auto">
          <a:xfrm>
            <a:off x="785813" y="414337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a:solidFill>
                  <a:srgbClr val="FF0000"/>
                </a:solidFill>
              </a:rPr>
              <a:t>空间分辨率</a:t>
            </a:r>
          </a:p>
        </p:txBody>
      </p:sp>
      <p:grpSp>
        <p:nvGrpSpPr>
          <p:cNvPr id="15" name="组合 14"/>
          <p:cNvGrpSpPr>
            <a:grpSpLocks/>
          </p:cNvGrpSpPr>
          <p:nvPr/>
        </p:nvGrpSpPr>
        <p:grpSpPr bwMode="auto">
          <a:xfrm>
            <a:off x="1984847" y="2708350"/>
            <a:ext cx="714375" cy="369887"/>
            <a:chOff x="1857356" y="2345288"/>
            <a:chExt cx="714380" cy="369332"/>
          </a:xfrm>
        </p:grpSpPr>
        <p:cxnSp>
          <p:nvCxnSpPr>
            <p:cNvPr id="16" name="直接箭头连接符 15">
              <a:extLst>
                <a:ext uri="{FF2B5EF4-FFF2-40B4-BE49-F238E27FC236}">
                  <a16:creationId xmlns:a16="http://schemas.microsoft.com/office/drawing/2014/main" id="{4E3B9126-A516-4C53-9B16-2C8EC8309B9C}"/>
                </a:ext>
              </a:extLst>
            </p:cNvPr>
            <p:cNvCxnSpPr/>
            <p:nvPr/>
          </p:nvCxnSpPr>
          <p:spPr>
            <a:xfrm>
              <a:off x="1857356" y="2500630"/>
              <a:ext cx="357189" cy="158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3"/>
            <p:cNvSpPr txBox="1">
              <a:spLocks noChangeArrowheads="1"/>
            </p:cNvSpPr>
            <p:nvPr/>
          </p:nvSpPr>
          <p:spPr bwMode="auto">
            <a:xfrm>
              <a:off x="2214546" y="2345288"/>
              <a:ext cx="357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en-US" altLang="zh-CN" sz="1800" b="1">
                  <a:solidFill>
                    <a:srgbClr val="FF0000"/>
                  </a:solidFill>
                </a:rPr>
                <a:t>K</a:t>
              </a:r>
              <a:endParaRPr lang="zh-CN" altLang="en-US" sz="1800" b="1">
                <a:solidFill>
                  <a:srgbClr val="FF0000"/>
                </a:solidFill>
              </a:endParaRPr>
            </a:p>
          </p:txBody>
        </p:sp>
      </p:grpSp>
      <p:sp>
        <p:nvSpPr>
          <p:cNvPr id="18" name="TextBox 16"/>
          <p:cNvSpPr txBox="1">
            <a:spLocks noChangeArrowheads="1"/>
          </p:cNvSpPr>
          <p:nvPr/>
        </p:nvSpPr>
        <p:spPr bwMode="auto">
          <a:xfrm>
            <a:off x="2627784" y="2636912"/>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dirty="0">
                <a:solidFill>
                  <a:srgbClr val="FF0000"/>
                </a:solidFill>
              </a:rPr>
              <a:t>辐射分辨率</a:t>
            </a:r>
          </a:p>
        </p:txBody>
      </p:sp>
      <p:grpSp>
        <p:nvGrpSpPr>
          <p:cNvPr id="19" name="组合 19"/>
          <p:cNvGrpSpPr>
            <a:grpSpLocks/>
          </p:cNvGrpSpPr>
          <p:nvPr/>
        </p:nvGrpSpPr>
        <p:grpSpPr bwMode="auto">
          <a:xfrm>
            <a:off x="4644008" y="2780928"/>
            <a:ext cx="3571875" cy="2143125"/>
            <a:chOff x="4429124" y="2071678"/>
            <a:chExt cx="3572500" cy="2143140"/>
          </a:xfrm>
        </p:grpSpPr>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4" y="2071678"/>
              <a:ext cx="3572500" cy="17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4" y="3786190"/>
              <a:ext cx="3571900"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6"/>
          <p:cNvSpPr txBox="1">
            <a:spLocks noChangeArrowheads="1"/>
          </p:cNvSpPr>
          <p:nvPr/>
        </p:nvSpPr>
        <p:spPr bwMode="auto">
          <a:xfrm>
            <a:off x="5076056" y="2276872"/>
            <a:ext cx="1357313" cy="36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dirty="0">
                <a:solidFill>
                  <a:srgbClr val="FF0000"/>
                </a:solidFill>
              </a:rPr>
              <a:t>像素 </a:t>
            </a:r>
            <a:r>
              <a:rPr lang="en-US" altLang="zh-CN" sz="1800" b="1" dirty="0">
                <a:solidFill>
                  <a:srgbClr val="FF0000"/>
                </a:solidFill>
              </a:rPr>
              <a:t>pixel</a:t>
            </a:r>
            <a:endParaRPr lang="zh-CN" altLang="en-US" sz="1800" b="1" dirty="0">
              <a:solidFill>
                <a:srgbClr val="FF0000"/>
              </a:solidFill>
            </a:endParaRPr>
          </a:p>
        </p:txBody>
      </p:sp>
      <p:sp>
        <p:nvSpPr>
          <p:cNvPr id="23" name="内容占位符 1"/>
          <p:cNvSpPr txBox="1">
            <a:spLocks/>
          </p:cNvSpPr>
          <p:nvPr/>
        </p:nvSpPr>
        <p:spPr bwMode="auto">
          <a:xfrm>
            <a:off x="467544" y="5085184"/>
            <a:ext cx="8424936" cy="792088"/>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Font typeface="Wingdings" panose="05000000000000000000" pitchFamily="2" charset="2"/>
              <a:buNone/>
            </a:pPr>
            <a:r>
              <a:rPr lang="en-US" altLang="zh-CN" kern="0" dirty="0" smtClean="0"/>
              <a:t>6</a:t>
            </a:r>
            <a:r>
              <a:rPr lang="zh-CN" altLang="en-US" kern="0" dirty="0" smtClean="0"/>
              <a:t>边形的好处是，像素点到它的</a:t>
            </a:r>
            <a:r>
              <a:rPr lang="en-US" altLang="zh-CN" kern="0" dirty="0" smtClean="0"/>
              <a:t>6</a:t>
            </a:r>
            <a:r>
              <a:rPr lang="zh-CN" altLang="en-US" kern="0" dirty="0" smtClean="0"/>
              <a:t>个邻近点的距离相等。</a:t>
            </a:r>
            <a:endParaRPr lang="zh-CN" altLang="en-US" kern="0" dirty="0"/>
          </a:p>
        </p:txBody>
      </p:sp>
    </p:spTree>
    <p:extLst>
      <p:ext uri="{BB962C8B-B14F-4D97-AF65-F5344CB8AC3E}">
        <p14:creationId xmlns:p14="http://schemas.microsoft.com/office/powerpoint/2010/main" val="16433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20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20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8"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p:cNvSpPr>
          <p:nvPr>
            <p:ph idx="1"/>
          </p:nvPr>
        </p:nvSpPr>
        <p:spPr>
          <a:xfrm>
            <a:off x="323528" y="1268760"/>
            <a:ext cx="8686800" cy="1303337"/>
          </a:xfrm>
        </p:spPr>
        <p:txBody>
          <a:bodyPr/>
          <a:lstStyle/>
          <a:p>
            <a:pPr eaLnBrk="1" hangingPunct="1">
              <a:buFont typeface="Wingdings 2" panose="05020102010507070707" pitchFamily="18" charset="2"/>
              <a:buNone/>
            </a:pPr>
            <a:r>
              <a:rPr lang="zh-CN" altLang="en-US" dirty="0" smtClean="0"/>
              <a:t>   </a:t>
            </a:r>
            <a:r>
              <a:rPr lang="zh-CN" altLang="en-US" sz="2800" dirty="0" smtClean="0"/>
              <a:t>量化：图像的亮度值数字化</a:t>
            </a:r>
            <a:r>
              <a:rPr lang="en-US" altLang="zh-CN" sz="2800" dirty="0" smtClean="0"/>
              <a:t>,</a:t>
            </a:r>
            <a:r>
              <a:rPr lang="zh-CN" altLang="en-US" sz="2800" dirty="0" smtClean="0"/>
              <a:t> 若</a:t>
            </a:r>
            <a:r>
              <a:rPr lang="en-US" altLang="zh-CN" sz="2800" dirty="0" smtClean="0"/>
              <a:t>b</a:t>
            </a:r>
            <a:r>
              <a:rPr lang="zh-CN" altLang="en-US" sz="2800" dirty="0" smtClean="0"/>
              <a:t>为二进制数表示量化等级，则</a:t>
            </a:r>
            <a:r>
              <a:rPr lang="en-US" altLang="zh-CN" sz="2800" dirty="0" smtClean="0"/>
              <a:t>K=2</a:t>
            </a:r>
            <a:r>
              <a:rPr lang="en-US" altLang="zh-CN" sz="2800" baseline="30000" dirty="0" smtClean="0"/>
              <a:t>b</a:t>
            </a:r>
          </a:p>
          <a:p>
            <a:pPr eaLnBrk="1" hangingPunct="1">
              <a:buFont typeface="Wingdings 2" panose="05020102010507070707" pitchFamily="18" charset="2"/>
              <a:buNone/>
            </a:pPr>
            <a:endParaRPr lang="en-US" altLang="zh-CN" baseline="30000" dirty="0"/>
          </a:p>
          <a:p>
            <a:pPr marL="0" indent="0" eaLnBrk="1" hangingPunct="1">
              <a:buNone/>
            </a:pPr>
            <a:endParaRPr lang="en-US" altLang="zh-CN" sz="2800" baseline="30000" dirty="0" smtClean="0">
              <a:latin typeface="+mj-lt"/>
            </a:endParaRPr>
          </a:p>
          <a:p>
            <a:pPr marL="0" indent="0" eaLnBrk="1" hangingPunct="1">
              <a:buNone/>
            </a:pPr>
            <a:endParaRPr lang="en-US" altLang="zh-CN" baseline="30000" dirty="0">
              <a:latin typeface="+mj-lt"/>
            </a:endParaRPr>
          </a:p>
          <a:p>
            <a:pPr marL="0" indent="0" eaLnBrk="1" hangingPunct="1">
              <a:buNone/>
            </a:pPr>
            <a:r>
              <a:rPr lang="en-US" altLang="zh-CN" sz="2800" baseline="30000" dirty="0" smtClean="0">
                <a:latin typeface="+mj-lt"/>
              </a:rPr>
              <a:t>b = 6, K = 64</a:t>
            </a:r>
          </a:p>
          <a:p>
            <a:pPr marL="0" indent="0" eaLnBrk="1" hangingPunct="1">
              <a:buNone/>
            </a:pPr>
            <a:r>
              <a:rPr lang="en-US" altLang="zh-CN" baseline="30000" dirty="0" smtClean="0">
                <a:latin typeface="+mj-lt"/>
              </a:rPr>
              <a:t>b = 4, K = 16</a:t>
            </a:r>
          </a:p>
          <a:p>
            <a:pPr marL="0" indent="0" eaLnBrk="1" hangingPunct="1">
              <a:buNone/>
            </a:pPr>
            <a:r>
              <a:rPr lang="en-US" altLang="zh-CN" baseline="30000" dirty="0" smtClean="0">
                <a:latin typeface="+mj-lt"/>
              </a:rPr>
              <a:t>b = 2, K = 4</a:t>
            </a:r>
          </a:p>
          <a:p>
            <a:pPr marL="0" indent="0" eaLnBrk="1" hangingPunct="1">
              <a:buNone/>
            </a:pPr>
            <a:r>
              <a:rPr lang="en-US" altLang="zh-CN" baseline="30000" dirty="0" smtClean="0">
                <a:latin typeface="+mj-lt"/>
              </a:rPr>
              <a:t>b = 1, K = 2</a:t>
            </a:r>
          </a:p>
          <a:p>
            <a:pPr marL="514350" indent="-514350" eaLnBrk="1" hangingPunct="1">
              <a:buFont typeface="Wingdings 2" panose="05020102010507070707" pitchFamily="18" charset="2"/>
              <a:buAutoNum type="alphaLcPeriod"/>
            </a:pPr>
            <a:endParaRPr lang="en-US" altLang="zh-CN" sz="2800" baseline="30000" dirty="0" smtClean="0"/>
          </a:p>
          <a:p>
            <a:pPr eaLnBrk="1" hangingPunct="1">
              <a:buFont typeface="Wingdings 2" panose="05020102010507070707" pitchFamily="18" charset="2"/>
              <a:buNone/>
            </a:pPr>
            <a:endParaRPr lang="en-US" altLang="zh-CN" dirty="0" smtClean="0"/>
          </a:p>
          <a:p>
            <a:pPr eaLnBrk="1" hangingPunct="1">
              <a:buFont typeface="Wingdings 2" panose="05020102010507070707" pitchFamily="18" charset="2"/>
              <a:buNone/>
            </a:pPr>
            <a:endParaRPr lang="en-US" altLang="zh-CN" dirty="0" smtClean="0"/>
          </a:p>
          <a:p>
            <a:pPr eaLnBrk="1" hangingPunct="1">
              <a:buFont typeface="Wingdings 2" panose="05020102010507070707" pitchFamily="18" charset="2"/>
              <a:buNone/>
            </a:pPr>
            <a:endParaRPr lang="zh-CN" altLang="en-US" dirty="0" smtClean="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2348880"/>
            <a:ext cx="3635237"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85107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sz="2400" dirty="0" smtClean="0"/>
              <a:t>量化</a:t>
            </a:r>
            <a:endParaRPr lang="en-US" altLang="zh-CN" sz="2400" dirty="0" smtClean="0"/>
          </a:p>
          <a:p>
            <a:pPr marL="0" indent="0">
              <a:buNone/>
            </a:pPr>
            <a:r>
              <a:rPr lang="zh-CN" altLang="en-US" sz="24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将图像函数的连续数值转变为其数字等价量，方法有两种：一种是等间隔量化，另一种是非等间隔量化。</a:t>
            </a:r>
            <a:endParaRPr lang="en-US" altLang="zh-CN"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p:cNvPicPr/>
          <p:nvPr/>
        </p:nvPicPr>
        <p:blipFill>
          <a:blip r:embed="rId2"/>
          <a:stretch>
            <a:fillRect/>
          </a:stretch>
        </p:blipFill>
        <p:spPr>
          <a:xfrm>
            <a:off x="1187624" y="3284984"/>
            <a:ext cx="6696744" cy="1224136"/>
          </a:xfrm>
          <a:prstGeom prst="rect">
            <a:avLst/>
          </a:prstGeom>
          <a:noFill/>
          <a:ln w="9525">
            <a:noFill/>
          </a:ln>
        </p:spPr>
      </p:pic>
    </p:spTree>
    <p:extLst>
      <p:ext uri="{BB962C8B-B14F-4D97-AF65-F5344CB8AC3E}">
        <p14:creationId xmlns:p14="http://schemas.microsoft.com/office/powerpoint/2010/main" val="21569528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grpSp>
        <p:nvGrpSpPr>
          <p:cNvPr id="25" name="组合 24"/>
          <p:cNvGrpSpPr/>
          <p:nvPr/>
        </p:nvGrpSpPr>
        <p:grpSpPr>
          <a:xfrm>
            <a:off x="3059832" y="1685240"/>
            <a:ext cx="3549162" cy="3549742"/>
            <a:chOff x="3218020" y="2137420"/>
            <a:chExt cx="2752869" cy="2753319"/>
          </a:xfrm>
        </p:grpSpPr>
        <p:sp>
          <p:nvSpPr>
            <p:cNvPr id="26"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27"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FFC000"/>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28"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5B9BD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29"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ED7D31"/>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0" name="椭圆 29"/>
            <p:cNvSpPr/>
            <p:nvPr/>
          </p:nvSpPr>
          <p:spPr>
            <a:xfrm>
              <a:off x="4268518" y="3214227"/>
              <a:ext cx="651872" cy="651872"/>
            </a:xfrm>
            <a:prstGeom prst="ellipse">
              <a:avLst/>
            </a:prstGeom>
            <a:solidFill>
              <a:srgbClr val="F5F5F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sp>
          <p:nvSpPr>
            <p:cNvPr id="31" name="TextBox 34"/>
            <p:cNvSpPr txBox="1"/>
            <p:nvPr/>
          </p:nvSpPr>
          <p:spPr>
            <a:xfrm>
              <a:off x="4312742" y="3401779"/>
              <a:ext cx="574088" cy="214851"/>
            </a:xfrm>
            <a:prstGeom prst="rect">
              <a:avLst/>
            </a:prstGeom>
            <a:noFill/>
          </p:spPr>
          <p:txBody>
            <a:bodyPr wrap="square" lIns="0" tIns="0" rIns="0" bIns="0"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5B9BD5"/>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灰度化</a:t>
              </a:r>
              <a:endParaRPr kumimoji="0" lang="zh-CN" altLang="en-US" sz="1800" b="1" i="0" u="none" strike="noStrike" kern="0" cap="none" spc="0" normalizeH="0" baseline="0" noProof="0" dirty="0">
                <a:ln>
                  <a:noFill/>
                </a:ln>
                <a:solidFill>
                  <a:srgbClr val="5B9BD5"/>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32" name="TextBox 35"/>
            <p:cNvSpPr txBox="1"/>
            <p:nvPr/>
          </p:nvSpPr>
          <p:spPr>
            <a:xfrm>
              <a:off x="3452275" y="2710765"/>
              <a:ext cx="884467" cy="214851"/>
            </a:xfrm>
            <a:prstGeom prst="rect">
              <a:avLst/>
            </a:prstGeom>
            <a:noFill/>
          </p:spPr>
          <p:txBody>
            <a:bodyPr wrap="square" lIns="0" tIns="0" rIns="0" bIns="0"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分量</a:t>
              </a:r>
              <a:r>
                <a:rPr kumimoji="0" lang="zh-CN" altLang="en-US" sz="1800" b="1" i="0" u="none" strike="noStrike" kern="0" cap="none" spc="0" normalizeH="0" baseline="0" noProof="0" dirty="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法</a:t>
              </a:r>
            </a:p>
          </p:txBody>
        </p:sp>
        <p:sp>
          <p:nvSpPr>
            <p:cNvPr id="33" name="TextBox 36"/>
            <p:cNvSpPr txBox="1"/>
            <p:nvPr/>
          </p:nvSpPr>
          <p:spPr>
            <a:xfrm>
              <a:off x="4784238" y="2569468"/>
              <a:ext cx="815013" cy="429703"/>
            </a:xfrm>
            <a:prstGeom prst="rect">
              <a:avLst/>
            </a:prstGeom>
            <a:noFill/>
          </p:spPr>
          <p:txBody>
            <a:bodyPr wrap="square" lIns="0" tIns="0" rIns="0" bIns="0"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最大</a:t>
              </a:r>
              <a:endParaRPr kumimoji="0" lang="en-US" altLang="zh-CN"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值</a:t>
              </a:r>
              <a:r>
                <a:rPr kumimoji="0" lang="zh-CN" altLang="en-US" sz="1800" b="1" i="0" u="none" strike="noStrike" kern="0" cap="none" spc="0" normalizeH="0" baseline="0" noProof="0" dirty="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法</a:t>
              </a:r>
            </a:p>
          </p:txBody>
        </p:sp>
        <p:sp>
          <p:nvSpPr>
            <p:cNvPr id="34" name="TextBox 37"/>
            <p:cNvSpPr txBox="1"/>
            <p:nvPr/>
          </p:nvSpPr>
          <p:spPr>
            <a:xfrm>
              <a:off x="3590936" y="3907518"/>
              <a:ext cx="812459" cy="429703"/>
            </a:xfrm>
            <a:prstGeom prst="rect">
              <a:avLst/>
            </a:prstGeom>
            <a:noFill/>
          </p:spPr>
          <p:txBody>
            <a:bodyPr wrap="square" lIns="0" tIns="0" rIns="0" bIns="0"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平均</a:t>
              </a:r>
              <a:endParaRPr kumimoji="0" lang="en-US" altLang="zh-CN"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值</a:t>
              </a:r>
              <a:r>
                <a:rPr kumimoji="0" lang="zh-CN" altLang="en-US" sz="1800" b="1" i="0" u="none" strike="noStrike" kern="0" cap="none" spc="0" normalizeH="0" baseline="0" noProof="0" dirty="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法</a:t>
              </a:r>
            </a:p>
          </p:txBody>
        </p:sp>
        <p:sp>
          <p:nvSpPr>
            <p:cNvPr id="35" name="TextBox 38"/>
            <p:cNvSpPr txBox="1"/>
            <p:nvPr/>
          </p:nvSpPr>
          <p:spPr>
            <a:xfrm>
              <a:off x="4881641" y="3907518"/>
              <a:ext cx="770479" cy="429703"/>
            </a:xfrm>
            <a:prstGeom prst="rect">
              <a:avLst/>
            </a:prstGeom>
            <a:noFill/>
          </p:spPr>
          <p:txBody>
            <a:bodyPr wrap="square" lIns="0" tIns="0" rIns="0" bIns="0"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加权</a:t>
              </a:r>
              <a:endParaRPr kumimoji="0" lang="en-US" altLang="zh-CN"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rPr>
                <a:t>平均法</a:t>
              </a:r>
              <a:endParaRPr kumimoji="0" lang="zh-CN" altLang="en-US" sz="1800" b="1" i="0" u="none" strike="noStrike" kern="0" cap="none" spc="0" normalizeH="0" baseline="0" noProof="0" dirty="0">
                <a:ln>
                  <a:noFill/>
                </a:ln>
                <a:solidFill>
                  <a:srgbClr val="FFFFFF"/>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36" name="椭圆 35"/>
            <p:cNvSpPr/>
            <p:nvPr/>
          </p:nvSpPr>
          <p:spPr>
            <a:xfrm>
              <a:off x="4305758" y="3251467"/>
              <a:ext cx="577392" cy="577392"/>
            </a:xfrm>
            <a:prstGeom prst="ellipse">
              <a:avLst/>
            </a:prstGeom>
            <a:noFill/>
            <a:ln w="12700" cap="flat" cmpd="sng" algn="ctr">
              <a:solidFill>
                <a:srgbClr val="E7E6E6">
                  <a:lumMod val="40000"/>
                  <a:lumOff val="60000"/>
                </a:srgbClr>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80808"/>
                </a:solidFill>
                <a:effectLst/>
                <a:uLnTx/>
                <a:uFillTx/>
                <a:latin typeface="微软雅黑" panose="020B0200000000000000" pitchFamily="34" charset="-128"/>
                <a:ea typeface="微软雅黑" panose="020B0200000000000000" pitchFamily="34" charset="-128"/>
                <a:cs typeface="+mn-cs"/>
                <a:sym typeface="微软雅黑" panose="020B0200000000000000" pitchFamily="34" charset="-128"/>
              </a:endParaRPr>
            </a:p>
          </p:txBody>
        </p:sp>
      </p:grpSp>
      <p:sp>
        <p:nvSpPr>
          <p:cNvPr id="37" name="išľíďè">
            <a:extLst>
              <a:ext uri="{FF2B5EF4-FFF2-40B4-BE49-F238E27FC236}">
                <a16:creationId xmlns:a16="http://schemas.microsoft.com/office/drawing/2014/main" id="{F50BCAE3-245D-4089-959A-BC73430457AF}"/>
              </a:ext>
            </a:extLst>
          </p:cNvPr>
          <p:cNvSpPr/>
          <p:nvPr/>
        </p:nvSpPr>
        <p:spPr bwMode="auto">
          <a:xfrm>
            <a:off x="541067" y="1584447"/>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1" fontAlgn="auto" hangingPunct="1">
              <a:lnSpc>
                <a:spcPct val="120000"/>
              </a:lnSpc>
              <a:spcAft>
                <a:spcPts val="0"/>
              </a:spcAft>
              <a:defRPr/>
            </a:pP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将彩色图像中的三分量的亮度作为三个灰度图像的灰度值，可根据应用需要选取一种灰度图像。</a:t>
            </a:r>
          </a:p>
        </p:txBody>
      </p:sp>
      <p:sp>
        <p:nvSpPr>
          <p:cNvPr id="38" name="išľíďè">
            <a:extLst>
              <a:ext uri="{FF2B5EF4-FFF2-40B4-BE49-F238E27FC236}">
                <a16:creationId xmlns:a16="http://schemas.microsoft.com/office/drawing/2014/main" id="{41A3F841-8F69-4F8D-8E75-3DEABBAEC968}"/>
              </a:ext>
            </a:extLst>
          </p:cNvPr>
          <p:cNvSpPr/>
          <p:nvPr/>
        </p:nvSpPr>
        <p:spPr bwMode="auto">
          <a:xfrm>
            <a:off x="541067" y="533766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1" fontAlgn="auto" hangingPunct="1">
              <a:lnSpc>
                <a:spcPct val="120000"/>
              </a:lnSpc>
              <a:spcAft>
                <a:spcPts val="0"/>
              </a:spcAft>
              <a:defRPr/>
            </a:pP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对</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R</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G</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B </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求出平均值，采用平均法对彩色图像进行灰度化处理会形成比较柔和的灰度图像。</a:t>
            </a:r>
          </a:p>
        </p:txBody>
      </p:sp>
      <p:sp>
        <p:nvSpPr>
          <p:cNvPr id="39" name="išľíďè">
            <a:extLst>
              <a:ext uri="{FF2B5EF4-FFF2-40B4-BE49-F238E27FC236}">
                <a16:creationId xmlns:a16="http://schemas.microsoft.com/office/drawing/2014/main" id="{AC23AE53-9E90-4A30-B01F-3DB1E4536F6E}"/>
              </a:ext>
            </a:extLst>
          </p:cNvPr>
          <p:cNvSpPr/>
          <p:nvPr/>
        </p:nvSpPr>
        <p:spPr bwMode="auto">
          <a:xfrm>
            <a:off x="6516216" y="124950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1" fontAlgn="auto" hangingPunct="1">
              <a:lnSpc>
                <a:spcPct val="120000"/>
              </a:lnSpc>
              <a:spcAft>
                <a:spcPts val="0"/>
              </a:spcAft>
              <a:defRPr/>
            </a:pP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使</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R</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G</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a:t>
            </a:r>
            <a:r>
              <a:rPr lang="en-US" altLang="zh-CN"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B </a:t>
            </a: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的值等于三个值中最大的一个，用最大值法对彩色图像进行灰度化处理会使图像的整体亮度增强。</a:t>
            </a:r>
          </a:p>
        </p:txBody>
      </p:sp>
      <p:sp>
        <p:nvSpPr>
          <p:cNvPr id="40" name="išľíďè">
            <a:extLst>
              <a:ext uri="{FF2B5EF4-FFF2-40B4-BE49-F238E27FC236}">
                <a16:creationId xmlns:a16="http://schemas.microsoft.com/office/drawing/2014/main" id="{432E8A6A-6D2B-4CCC-AB73-1D75A05CB06A}"/>
              </a:ext>
            </a:extLst>
          </p:cNvPr>
          <p:cNvSpPr/>
          <p:nvPr/>
        </p:nvSpPr>
        <p:spPr bwMode="auto">
          <a:xfrm>
            <a:off x="6694652" y="4581128"/>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1" fontAlgn="auto" hangingPunct="1">
              <a:lnSpc>
                <a:spcPct val="120000"/>
              </a:lnSpc>
              <a:spcAft>
                <a:spcPts val="0"/>
              </a:spcAft>
              <a:defRPr/>
            </a:pPr>
            <a:r>
              <a:rPr lang="zh-CN" altLang="en-US" sz="1200" b="1" dirty="0">
                <a:solidFill>
                  <a:prstClr val="black"/>
                </a:solidFill>
                <a:effectLst>
                  <a:outerShdw blurRad="38100" dist="38100" dir="2700000" algn="tl">
                    <a:srgbClr val="000000">
                      <a:alpha val="43137"/>
                    </a:srgbClr>
                  </a:outerShdw>
                </a:effectLst>
                <a:latin typeface="微软雅黑" panose="020B0200000000000000" pitchFamily="34" charset="-128"/>
                <a:ea typeface="微软雅黑" panose="020B0200000000000000" pitchFamily="34" charset="-128"/>
                <a:sym typeface="微软雅黑" panose="020B0200000000000000" pitchFamily="34" charset="-128"/>
              </a:rPr>
              <a:t>根据重要性及其它指标，将三个分量以不同的权值进行加权平均。</a:t>
            </a:r>
          </a:p>
        </p:txBody>
      </p:sp>
      <mc:AlternateContent xmlns:mc="http://schemas.openxmlformats.org/markup-compatibility/2006" xmlns:a14="http://schemas.microsoft.com/office/drawing/2010/main">
        <mc:Choice Requires="a14">
          <p:sp>
            <p:nvSpPr>
              <p:cNvPr id="41" name="矩形 40"/>
              <p:cNvSpPr/>
              <p:nvPr/>
            </p:nvSpPr>
            <p:spPr>
              <a:xfrm>
                <a:off x="471239" y="2508753"/>
                <a:ext cx="2213426" cy="942759"/>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zh-CN" altLang="en-US" i="1">
                              <a:solidFill>
                                <a:prstClr val="black"/>
                              </a:solidFill>
                              <a:latin typeface="Cambria Math" panose="02040503050406030204" pitchFamily="18" charset="0"/>
                            </a:rPr>
                          </m:ctrlPr>
                        </m:eqArrPr>
                        <m:e>
                          <m:r>
                            <a:rPr lang="zh-CN" altLang="en-US">
                              <a:solidFill>
                                <a:prstClr val="black"/>
                              </a:solidFill>
                              <a:latin typeface="Cambria Math" panose="02040503050406030204" pitchFamily="18" charset="0"/>
                            </a:rPr>
                            <m:t>&amp;</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𝐺𝑟𝑎𝑦</m:t>
                              </m:r>
                            </m:e>
                            <m:sub>
                              <m:r>
                                <a:rPr lang="zh-CN" altLang="en-US">
                                  <a:solidFill>
                                    <a:prstClr val="black"/>
                                  </a:solidFill>
                                  <a:latin typeface="Cambria Math" panose="02040503050406030204" pitchFamily="18" charset="0"/>
                                </a:rPr>
                                <m:t>1</m:t>
                              </m:r>
                            </m:sub>
                          </m:sSub>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𝑅</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&amp;</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𝐺𝑟𝑎𝑦</m:t>
                              </m:r>
                            </m:e>
                            <m:sub>
                              <m:r>
                                <a:rPr lang="zh-CN" altLang="en-US">
                                  <a:solidFill>
                                    <a:prstClr val="black"/>
                                  </a:solidFill>
                                  <a:latin typeface="Cambria Math" panose="02040503050406030204" pitchFamily="18" charset="0"/>
                                </a:rPr>
                                <m:t>2</m:t>
                              </m:r>
                            </m:sub>
                          </m:sSub>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𝐺</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e>
                        <m:e>
                          <m:r>
                            <a:rPr lang="zh-CN" altLang="en-US">
                              <a:solidFill>
                                <a:prstClr val="black"/>
                              </a:solidFill>
                              <a:latin typeface="Cambria Math" panose="02040503050406030204" pitchFamily="18" charset="0"/>
                            </a:rPr>
                            <m:t>&amp;</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𝐺𝑟𝑎𝑦</m:t>
                              </m:r>
                            </m:e>
                            <m:sub>
                              <m:r>
                                <a:rPr lang="zh-CN" altLang="en-US">
                                  <a:solidFill>
                                    <a:prstClr val="black"/>
                                  </a:solidFill>
                                  <a:latin typeface="Cambria Math" panose="02040503050406030204" pitchFamily="18" charset="0"/>
                                </a:rPr>
                                <m:t>3</m:t>
                              </m:r>
                            </m:sub>
                          </m:sSub>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𝐵</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e>
                      </m:eqArr>
                    </m:oMath>
                  </m:oMathPara>
                </a14:m>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471239" y="2508753"/>
                <a:ext cx="2213426" cy="94275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716016" y="5404312"/>
                <a:ext cx="3288593" cy="646331"/>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zh-CN" altLang="en-US" i="1" smtClean="0">
                          <a:solidFill>
                            <a:prstClr val="black"/>
                          </a:solidFill>
                          <a:latin typeface="Cambria Math" panose="02040503050406030204" pitchFamily="18" charset="0"/>
                        </a:rPr>
                        <m:t>𝐺𝑟𝑎𝑦</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=0.299∗</m:t>
                      </m:r>
                      <m:r>
                        <a:rPr lang="zh-CN" altLang="en-US" i="1">
                          <a:solidFill>
                            <a:prstClr val="black"/>
                          </a:solidFill>
                          <a:latin typeface="Cambria Math" panose="02040503050406030204" pitchFamily="18" charset="0"/>
                        </a:rPr>
                        <m:t>𝑅</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oMath>
                  </m:oMathPara>
                </a14:m>
                <a:endParaRPr lang="en-US" altLang="zh-CN" dirty="0" smtClean="0">
                  <a:solidFill>
                    <a:prstClr val="black"/>
                  </a:solidFill>
                  <a:latin typeface="Cambria Math" panose="02040503050406030204" pitchFamily="18" charset="0"/>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zh-CN" altLang="en-US">
                          <a:solidFill>
                            <a:prstClr val="black"/>
                          </a:solidFill>
                          <a:latin typeface="Cambria Math" panose="02040503050406030204" pitchFamily="18" charset="0"/>
                        </a:rPr>
                        <m:t>0.578∗</m:t>
                      </m:r>
                      <m:r>
                        <a:rPr lang="zh-CN" altLang="en-US" i="1">
                          <a:solidFill>
                            <a:prstClr val="black"/>
                          </a:solidFill>
                          <a:latin typeface="Cambria Math" panose="02040503050406030204" pitchFamily="18" charset="0"/>
                        </a:rPr>
                        <m:t>𝐺</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+0.114∗</m:t>
                      </m:r>
                      <m:r>
                        <a:rPr lang="zh-CN" altLang="en-US" i="1">
                          <a:solidFill>
                            <a:prstClr val="black"/>
                          </a:solidFill>
                          <a:latin typeface="Cambria Math" panose="02040503050406030204" pitchFamily="18" charset="0"/>
                        </a:rPr>
                        <m:t>𝐵</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oMath>
                  </m:oMathPara>
                </a14:m>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4716016" y="5404312"/>
                <a:ext cx="3288593" cy="646331"/>
              </a:xfrm>
              <a:prstGeom prst="rect">
                <a:avLst/>
              </a:prstGeom>
              <a:blipFill>
                <a:blip r:embed="rId3"/>
                <a:stretch>
                  <a:fillRect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8675" y="4190051"/>
                <a:ext cx="3030608" cy="900503"/>
              </a:xfrm>
              <a:prstGeom prst="rect">
                <a:avLst/>
              </a:prstGeom>
            </p:spPr>
            <p:txBody>
              <a:bodyPr wrap="squar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zh-CN" altLang="en-US" i="1">
                          <a:solidFill>
                            <a:prstClr val="black"/>
                          </a:solidFill>
                          <a:latin typeface="Cambria Math" panose="02040503050406030204" pitchFamily="18" charset="0"/>
                        </a:rPr>
                        <m:t>𝐺𝑟𝑎𝑦</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𝑅</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𝐺</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𝐵</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𝑖</m:t>
                              </m:r>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𝑗</m:t>
                              </m:r>
                            </m:e>
                          </m:d>
                        </m:num>
                        <m:den>
                          <m:r>
                            <a:rPr lang="zh-CN" altLang="en-US">
                              <a:solidFill>
                                <a:prstClr val="black"/>
                              </a:solidFill>
                              <a:latin typeface="Cambria Math" panose="02040503050406030204" pitchFamily="18" charset="0"/>
                            </a:rPr>
                            <m:t>3</m:t>
                          </m:r>
                        </m:den>
                      </m:f>
                    </m:oMath>
                  </m:oMathPara>
                </a14:m>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38675" y="4190051"/>
                <a:ext cx="3030608" cy="9005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356646" y="2503401"/>
                <a:ext cx="267265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𝐺𝑟𝑎𝑦</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r>
                        <m:rPr>
                          <m:sty m:val="p"/>
                        </m:rPr>
                        <a:rPr lang="en-US" altLang="zh-CN" i="1">
                          <a:latin typeface="Cambria Math" panose="02040503050406030204" pitchFamily="18" charset="0"/>
                        </a:rPr>
                        <m:t>max</m:t>
                      </m:r>
                    </m:oMath>
                  </m:oMathPara>
                </a14:m>
                <a:endParaRPr lang="en-US" altLang="zh-CN"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𝑅</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e>
                    </m:d>
                    <m:r>
                      <a:rPr lang="zh-CN" altLang="en-US" i="1">
                        <a:latin typeface="Cambria Math" panose="02040503050406030204" pitchFamily="18" charset="0"/>
                      </a:rPr>
                      <m:t>，</m:t>
                    </m:r>
                    <m:r>
                      <a:rPr lang="zh-CN" altLang="en-US" i="1">
                        <a:latin typeface="Cambria Math" panose="02040503050406030204" pitchFamily="18" charset="0"/>
                      </a:rPr>
                      <m:t>𝐺</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e>
                    </m:d>
                    <m:r>
                      <a:rPr lang="zh-CN" altLang="en-US" i="1">
                        <a:latin typeface="Cambria Math" panose="02040503050406030204" pitchFamily="18" charset="0"/>
                      </a:rPr>
                      <m:t>，</m:t>
                    </m:r>
                    <m:r>
                      <a:rPr lang="zh-CN" altLang="en-US" i="1">
                        <a:latin typeface="Cambria Math" panose="02040503050406030204" pitchFamily="18" charset="0"/>
                      </a:rPr>
                      <m:t>𝐵</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e>
                    </m:d>
                  </m:oMath>
                </a14:m>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6356646" y="2503401"/>
                <a:ext cx="2672655" cy="646331"/>
              </a:xfrm>
              <a:prstGeom prst="rect">
                <a:avLst/>
              </a:prstGeom>
              <a:blipFill>
                <a:blip r:embed="rId5"/>
                <a:stretch>
                  <a:fillRect l="-685"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233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神经网络量化就是将深度神经网络的权值，激活值等从高精度或者高比特转化成低精度或者低比特的操作过程，例如将</a:t>
            </a:r>
            <a:r>
              <a:rPr lang="en-US" altLang="zh-CN" dirty="0"/>
              <a:t> float32 </a:t>
            </a:r>
            <a:r>
              <a:rPr lang="zh-CN" altLang="zh-CN" dirty="0"/>
              <a:t>转化成</a:t>
            </a:r>
            <a:r>
              <a:rPr lang="en-US" altLang="zh-CN" dirty="0"/>
              <a:t> int8</a:t>
            </a:r>
            <a:r>
              <a:rPr lang="zh-CN" altLang="zh-CN" dirty="0"/>
              <a:t>，期望转换后的模型准确率与转化前相近</a:t>
            </a:r>
            <a:r>
              <a:rPr lang="zh-CN" altLang="zh-CN" dirty="0" smtClean="0"/>
              <a:t>。</a:t>
            </a:r>
            <a:endParaRPr lang="en-US" altLang="zh-CN" dirty="0" smtClean="0"/>
          </a:p>
          <a:p>
            <a:r>
              <a:rPr lang="zh-CN" altLang="zh-CN" dirty="0" smtClean="0"/>
              <a:t>由于</a:t>
            </a:r>
            <a:r>
              <a:rPr lang="zh-CN" altLang="zh-CN" dirty="0"/>
              <a:t>低比特数据的表达能力能压缩，因此精度损失是一个严峻的问题</a:t>
            </a:r>
            <a:endParaRPr lang="zh-CN" altLang="en-US" dirty="0"/>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77901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8" name="箭头3"/>
          <p:cNvSpPr/>
          <p:nvPr/>
        </p:nvSpPr>
        <p:spPr bwMode="gray">
          <a:xfrm flipV="1">
            <a:off x="977426" y="3715703"/>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ED7D31"/>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29" name="箭头2"/>
          <p:cNvSpPr/>
          <p:nvPr/>
        </p:nvSpPr>
        <p:spPr bwMode="gray">
          <a:xfrm rot="16200000">
            <a:off x="1258699" y="3097646"/>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ED7D31"/>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30" name="箭头1"/>
          <p:cNvSpPr/>
          <p:nvPr/>
        </p:nvSpPr>
        <p:spPr bwMode="gray">
          <a:xfrm>
            <a:off x="970562" y="2093387"/>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ED7D31"/>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65"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31" name="文本1"/>
          <p:cNvSpPr>
            <a:spLocks noChangeArrowheads="1"/>
          </p:cNvSpPr>
          <p:nvPr/>
        </p:nvSpPr>
        <p:spPr bwMode="gray">
          <a:xfrm>
            <a:off x="3131840" y="1700808"/>
            <a:ext cx="5773695" cy="1167987"/>
          </a:xfrm>
          <a:prstGeom prst="roundRect">
            <a:avLst>
              <a:gd name="adj" fmla="val 11505"/>
            </a:avLst>
          </a:prstGeom>
          <a:noFill/>
          <a:ln w="15875" cap="flat" cmpd="sng" algn="ctr">
            <a:solidFill>
              <a:srgbClr val="A5A5A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rPr>
              <a:t>彩色是光的一种属性，没有光就没有彩色。在光的照射下，人们通过眼睛感觉到各种物体的彩色，这些彩色是人眼特性和物体客观特性的综合效果。</a:t>
            </a:r>
          </a:p>
        </p:txBody>
      </p:sp>
      <p:sp>
        <p:nvSpPr>
          <p:cNvPr id="32" name="文本2"/>
          <p:cNvSpPr>
            <a:spLocks noChangeArrowheads="1"/>
          </p:cNvSpPr>
          <p:nvPr/>
        </p:nvSpPr>
        <p:spPr bwMode="gray">
          <a:xfrm>
            <a:off x="3131840" y="3133099"/>
            <a:ext cx="5773695" cy="1164125"/>
          </a:xfrm>
          <a:prstGeom prst="roundRect">
            <a:avLst>
              <a:gd name="adj" fmla="val 11505"/>
            </a:avLst>
          </a:prstGeom>
          <a:noFill/>
          <a:ln w="15875" cap="flat" cmpd="sng" algn="ctr">
            <a:solidFill>
              <a:srgbClr val="5B9BD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rPr>
              <a:t>一般而言，一个完整的图像处理系统输入和显示的都是便于人眼观察的物理图像（模拟图像）。而物理图像（模拟图像）是不能直接用数字计算机来处理。</a:t>
            </a:r>
          </a:p>
        </p:txBody>
      </p:sp>
      <p:sp>
        <p:nvSpPr>
          <p:cNvPr id="33" name="文本3"/>
          <p:cNvSpPr>
            <a:spLocks noChangeArrowheads="1"/>
          </p:cNvSpPr>
          <p:nvPr/>
        </p:nvSpPr>
        <p:spPr bwMode="ltGray">
          <a:xfrm>
            <a:off x="3131840" y="4540432"/>
            <a:ext cx="5773695" cy="1153739"/>
          </a:xfrm>
          <a:prstGeom prst="roundRect">
            <a:avLst>
              <a:gd name="adj" fmla="val 11505"/>
            </a:avLst>
          </a:prstGeom>
          <a:noFill/>
          <a:ln w="15875" cap="flat" cmpd="sng" algn="ctr">
            <a:solidFill>
              <a:srgbClr val="4472C4"/>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rPr>
              <a:t>图像分析中，图像质量的好坏直接影响识别算法的设计与效果的精度，因此在图像分析（特征提取、分割、匹配和识别等）前，需要进行预处理。</a:t>
            </a:r>
          </a:p>
        </p:txBody>
      </p:sp>
      <p:grpSp>
        <p:nvGrpSpPr>
          <p:cNvPr id="34" name="组合 33"/>
          <p:cNvGrpSpPr/>
          <p:nvPr/>
        </p:nvGrpSpPr>
        <p:grpSpPr>
          <a:xfrm>
            <a:off x="129133" y="2982594"/>
            <a:ext cx="1501497" cy="1501500"/>
            <a:chOff x="2193192" y="1899414"/>
            <a:chExt cx="2421375" cy="2421376"/>
          </a:xfrm>
          <a:effectLst/>
        </p:grpSpPr>
        <p:sp>
          <p:nvSpPr>
            <p:cNvPr id="35" name="椭圆 34"/>
            <p:cNvSpPr/>
            <p:nvPr/>
          </p:nvSpPr>
          <p:spPr>
            <a:xfrm>
              <a:off x="2193192" y="1899414"/>
              <a:ext cx="2421375" cy="2421376"/>
            </a:xfrm>
            <a:prstGeom prst="ellipse">
              <a:avLst/>
            </a:prstGeom>
            <a:solidFill>
              <a:srgbClr val="5B9BD5"/>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65" b="0" i="0" u="none" strike="noStrike" kern="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36" name="椭圆 35"/>
            <p:cNvSpPr/>
            <p:nvPr/>
          </p:nvSpPr>
          <p:spPr>
            <a:xfrm>
              <a:off x="2386802" y="2093026"/>
              <a:ext cx="2034160" cy="2034160"/>
            </a:xfrm>
            <a:prstGeom prst="ellipse">
              <a:avLst/>
            </a:prstGeom>
            <a:noFill/>
            <a:ln w="50800" cap="flat" cmpd="sng" algn="ctr">
              <a:noFill/>
              <a:prstDash val="solid"/>
              <a:miter lim="800000"/>
            </a:ln>
            <a:effectLst>
              <a:outerShdw blurRad="76200" dist="38100" dir="2700000" algn="tl" rotWithShape="0">
                <a:srgbClr val="5B9BD5">
                  <a:lumMod val="50000"/>
                  <a:alpha val="64000"/>
                </a:srgbClr>
              </a:outerShdw>
            </a:effectLst>
            <a:scene3d>
              <a:camera prst="orthographicFront"/>
              <a:lightRig rig="threePt" dir="t"/>
            </a:scene3d>
            <a:sp3d prstMaterial="softEdge">
              <a:bevelT w="3175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65" b="0" i="0" u="none" strike="noStrike" kern="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grpSp>
      <p:grpSp>
        <p:nvGrpSpPr>
          <p:cNvPr id="37" name="组合 36"/>
          <p:cNvGrpSpPr/>
          <p:nvPr/>
        </p:nvGrpSpPr>
        <p:grpSpPr>
          <a:xfrm>
            <a:off x="268793" y="3406712"/>
            <a:ext cx="1233314" cy="913327"/>
            <a:chOff x="8931338" y="2437732"/>
            <a:chExt cx="1010653" cy="935231"/>
          </a:xfrm>
        </p:grpSpPr>
        <p:sp>
          <p:nvSpPr>
            <p:cNvPr id="38" name="文本框 37"/>
            <p:cNvSpPr txBox="1"/>
            <p:nvPr/>
          </p:nvSpPr>
          <p:spPr>
            <a:xfrm>
              <a:off x="8931338" y="2437732"/>
              <a:ext cx="1010653" cy="935231"/>
            </a:xfrm>
            <a:prstGeom prst="rect">
              <a:avLst/>
            </a:prstGeom>
            <a:noFill/>
          </p:spPr>
          <p:txBody>
            <a:bodyPr wrap="square" rtlCol="0">
              <a:spAutoFit/>
            </a:bodyPr>
            <a:lstStyle/>
            <a:p>
              <a:pPr algn="ctr" eaLnBrk="1" fontAlgn="auto" hangingPunct="1">
                <a:spcBef>
                  <a:spcPts val="0"/>
                </a:spcBef>
                <a:spcAft>
                  <a:spcPts val="0"/>
                </a:spcAft>
              </a:pPr>
              <a:endParaRPr lang="zh-CN" altLang="en-US" sz="5335" dirty="0">
                <a:solidFill>
                  <a:prstClr val="white"/>
                </a:solidFill>
                <a:latin typeface="楷体" panose="02010609060101010101" pitchFamily="49" charset="-122"/>
                <a:ea typeface="楷体" panose="02010609060101010101" pitchFamily="49" charset="-122"/>
                <a:sym typeface="Source Han Serif SC" panose="02020400000000000000" pitchFamily="18" charset="-122"/>
              </a:endParaRPr>
            </a:p>
          </p:txBody>
        </p:sp>
        <p:sp>
          <p:nvSpPr>
            <p:cNvPr id="39" name="文本框 38"/>
            <p:cNvSpPr txBox="1"/>
            <p:nvPr/>
          </p:nvSpPr>
          <p:spPr>
            <a:xfrm>
              <a:off x="8931338" y="2609149"/>
              <a:ext cx="1010653" cy="346673"/>
            </a:xfrm>
            <a:prstGeom prst="rect">
              <a:avLst/>
            </a:prstGeom>
            <a:noFill/>
          </p:spPr>
          <p:txBody>
            <a:bodyPr wrap="square" rtlCol="0">
              <a:spAutoFit/>
            </a:bodyPr>
            <a:lstStyle/>
            <a:p>
              <a:pPr algn="ctr" eaLnBrk="1" fontAlgn="auto" hangingPunct="1">
                <a:spcBef>
                  <a:spcPts val="0"/>
                </a:spcBef>
                <a:spcAft>
                  <a:spcPts val="0"/>
                </a:spcAft>
              </a:pPr>
              <a:r>
                <a:rPr lang="zh-CN" altLang="en-US" sz="1600" b="1" dirty="0" smtClean="0">
                  <a:solidFill>
                    <a:prstClr val="white"/>
                  </a:solidFill>
                  <a:latin typeface="楷体" panose="02010609060101010101" pitchFamily="49" charset="-122"/>
                  <a:ea typeface="楷体" panose="02010609060101010101" pitchFamily="49" charset="-122"/>
                  <a:sym typeface="Source Han Serif SC" panose="02020400000000000000" pitchFamily="18" charset="-122"/>
                </a:rPr>
                <a:t>图像的表示</a:t>
              </a:r>
              <a:endParaRPr lang="zh-CN" altLang="en-US" sz="1600" b="1" dirty="0">
                <a:solidFill>
                  <a:prstClr val="white"/>
                </a:solidFill>
                <a:latin typeface="楷体" panose="02010609060101010101" pitchFamily="49" charset="-122"/>
                <a:ea typeface="楷体" panose="02010609060101010101" pitchFamily="49" charset="-122"/>
                <a:sym typeface="Source Han Serif SC" panose="02020400000000000000" pitchFamily="18" charset="-122"/>
              </a:endParaRPr>
            </a:p>
          </p:txBody>
        </p:sp>
      </p:grpSp>
      <p:grpSp>
        <p:nvGrpSpPr>
          <p:cNvPr id="40" name="组合 39"/>
          <p:cNvGrpSpPr/>
          <p:nvPr/>
        </p:nvGrpSpPr>
        <p:grpSpPr>
          <a:xfrm>
            <a:off x="1854420" y="1673103"/>
            <a:ext cx="1237983" cy="1223397"/>
            <a:chOff x="3237545" y="4561747"/>
            <a:chExt cx="1146960" cy="1146960"/>
          </a:xfrm>
        </p:grpSpPr>
        <p:sp>
          <p:nvSpPr>
            <p:cNvPr id="41" name="圆角矩形 40"/>
            <p:cNvSpPr/>
            <p:nvPr/>
          </p:nvSpPr>
          <p:spPr>
            <a:xfrm>
              <a:off x="3237545" y="4561747"/>
              <a:ext cx="1146960" cy="1146960"/>
            </a:xfrm>
            <a:prstGeom prst="roundRect">
              <a:avLst>
                <a:gd name="adj" fmla="val 9039"/>
              </a:avLst>
            </a:prstGeom>
            <a:solidFill>
              <a:srgbClr val="A5A5A5"/>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42" name="圆角矩形 41"/>
            <p:cNvSpPr/>
            <p:nvPr/>
          </p:nvSpPr>
          <p:spPr>
            <a:xfrm>
              <a:off x="3329042" y="4642031"/>
              <a:ext cx="976147" cy="986387"/>
            </a:xfrm>
            <a:prstGeom prst="roundRect">
              <a:avLst>
                <a:gd name="adj" fmla="val 9613"/>
              </a:avLst>
            </a:prstGeom>
            <a:noFill/>
            <a:ln w="50800" cap="flat" cmpd="sng" algn="ctr">
              <a:noFill/>
              <a:prstDash val="solid"/>
              <a:miter lim="800000"/>
            </a:ln>
            <a:effectLst>
              <a:outerShdw blurRad="76200" dist="38100" dir="2700000" algn="tl" rotWithShape="0">
                <a:sysClr val="windowText" lastClr="000000">
                  <a:lumMod val="65000"/>
                  <a:lumOff val="35000"/>
                  <a:alpha val="64000"/>
                </a:sysClr>
              </a:outerShdw>
            </a:effectLst>
            <a:scene3d>
              <a:camera prst="orthographicFront"/>
              <a:lightRig rig="threePt" dir="t"/>
            </a:scene3d>
            <a:sp3d prstMaterial="softEdge">
              <a:bevelT w="4445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grpSp>
      <p:sp>
        <p:nvSpPr>
          <p:cNvPr id="43" name="Text Placeholder 4"/>
          <p:cNvSpPr txBox="1"/>
          <p:nvPr/>
        </p:nvSpPr>
        <p:spPr>
          <a:xfrm>
            <a:off x="1987826" y="2165986"/>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fontAlgn="auto">
              <a:spcAft>
                <a:spcPts val="0"/>
              </a:spcAft>
              <a:buFont typeface="Arial" panose="020B0604020202090204" pitchFamily="34" charset="0"/>
              <a:buNone/>
            </a:pPr>
            <a:r>
              <a:rPr lang="zh-CN" altLang="en-US" sz="1400" b="1" dirty="0">
                <a:solidFill>
                  <a:prstClr val="white"/>
                </a:solidFill>
                <a:latin typeface="楷体" panose="02010609060101010101" pitchFamily="49" charset="-122"/>
                <a:ea typeface="楷体" panose="02010609060101010101" pitchFamily="49" charset="-122"/>
                <a:sym typeface="Source Han Serif SC" panose="02020400000000000000" pitchFamily="18" charset="-122"/>
              </a:rPr>
              <a:t>自然表示</a:t>
            </a:r>
          </a:p>
        </p:txBody>
      </p:sp>
      <p:grpSp>
        <p:nvGrpSpPr>
          <p:cNvPr id="44" name="组合 43"/>
          <p:cNvGrpSpPr/>
          <p:nvPr/>
        </p:nvGrpSpPr>
        <p:grpSpPr>
          <a:xfrm>
            <a:off x="1855106" y="3101063"/>
            <a:ext cx="1237983" cy="1223397"/>
            <a:chOff x="3237545" y="4561747"/>
            <a:chExt cx="1146960" cy="1146960"/>
          </a:xfrm>
        </p:grpSpPr>
        <p:sp>
          <p:nvSpPr>
            <p:cNvPr id="45" name="圆角矩形 44"/>
            <p:cNvSpPr/>
            <p:nvPr/>
          </p:nvSpPr>
          <p:spPr>
            <a:xfrm>
              <a:off x="3237545" y="4561747"/>
              <a:ext cx="1146960" cy="1146960"/>
            </a:xfrm>
            <a:prstGeom prst="roundRect">
              <a:avLst>
                <a:gd name="adj" fmla="val 9039"/>
              </a:avLst>
            </a:prstGeom>
            <a:solidFill>
              <a:srgbClr val="5B9BD5"/>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46" name="圆角矩形 45"/>
            <p:cNvSpPr/>
            <p:nvPr/>
          </p:nvSpPr>
          <p:spPr>
            <a:xfrm>
              <a:off x="3329042" y="4642031"/>
              <a:ext cx="976147" cy="986387"/>
            </a:xfrm>
            <a:prstGeom prst="roundRect">
              <a:avLst>
                <a:gd name="adj" fmla="val 9613"/>
              </a:avLst>
            </a:prstGeom>
            <a:noFill/>
            <a:ln w="50800" cap="flat" cmpd="sng" algn="ctr">
              <a:noFill/>
              <a:prstDash val="solid"/>
              <a:miter lim="800000"/>
            </a:ln>
            <a:effectLst>
              <a:outerShdw blurRad="76200" dist="38100" dir="2700000" algn="tl" rotWithShape="0">
                <a:sysClr val="windowText" lastClr="000000">
                  <a:lumMod val="65000"/>
                  <a:lumOff val="35000"/>
                  <a:alpha val="64000"/>
                </a:sysClr>
              </a:outerShdw>
            </a:effectLst>
            <a:scene3d>
              <a:camera prst="orthographicFront"/>
              <a:lightRig rig="threePt" dir="t"/>
            </a:scene3d>
            <a:sp3d prstMaterial="softEdge">
              <a:bevelT w="4445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grpSp>
      <p:sp>
        <p:nvSpPr>
          <p:cNvPr id="47" name="Text Placeholder 4"/>
          <p:cNvSpPr txBox="1"/>
          <p:nvPr/>
        </p:nvSpPr>
        <p:spPr>
          <a:xfrm>
            <a:off x="1988511" y="3593945"/>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fontAlgn="auto">
              <a:spcAft>
                <a:spcPts val="0"/>
              </a:spcAft>
              <a:buFont typeface="Arial" panose="020B0604020202090204" pitchFamily="34" charset="0"/>
              <a:buNone/>
            </a:pPr>
            <a:r>
              <a:rPr lang="zh-CN" altLang="en-US" sz="1400" b="1" dirty="0" smtClean="0">
                <a:solidFill>
                  <a:prstClr val="white"/>
                </a:solidFill>
                <a:latin typeface="楷体" panose="02010609060101010101" pitchFamily="49" charset="-122"/>
                <a:ea typeface="楷体" panose="02010609060101010101" pitchFamily="49" charset="-122"/>
                <a:sym typeface="Source Han Serif SC" panose="02020400000000000000" pitchFamily="18" charset="-122"/>
              </a:rPr>
              <a:t>数字化</a:t>
            </a:r>
            <a:endParaRPr lang="en-US" altLang="zh-CN" sz="1400" b="1" dirty="0" smtClean="0">
              <a:solidFill>
                <a:prstClr val="white"/>
              </a:solidFill>
              <a:latin typeface="楷体" panose="02010609060101010101" pitchFamily="49" charset="-122"/>
              <a:ea typeface="楷体" panose="02010609060101010101" pitchFamily="49" charset="-122"/>
              <a:sym typeface="Source Han Serif SC" panose="02020400000000000000" pitchFamily="18" charset="-122"/>
            </a:endParaRPr>
          </a:p>
          <a:p>
            <a:pPr marL="0" indent="0" algn="ctr" fontAlgn="auto">
              <a:spcAft>
                <a:spcPts val="0"/>
              </a:spcAft>
              <a:buFont typeface="Arial" panose="020B0604020202090204" pitchFamily="34" charset="0"/>
              <a:buNone/>
            </a:pPr>
            <a:r>
              <a:rPr lang="zh-CN" altLang="en-US" sz="1400" b="1" dirty="0" smtClean="0">
                <a:solidFill>
                  <a:prstClr val="white"/>
                </a:solidFill>
                <a:latin typeface="楷体" panose="02010609060101010101" pitchFamily="49" charset="-122"/>
                <a:ea typeface="楷体" panose="02010609060101010101" pitchFamily="49" charset="-122"/>
                <a:sym typeface="Source Han Serif SC" panose="02020400000000000000" pitchFamily="18" charset="-122"/>
              </a:rPr>
              <a:t>表示</a:t>
            </a:r>
            <a:endParaRPr lang="zh-CN" altLang="en-US" sz="1400" b="1" dirty="0">
              <a:solidFill>
                <a:prstClr val="white"/>
              </a:solidFill>
              <a:latin typeface="楷体" panose="02010609060101010101" pitchFamily="49" charset="-122"/>
              <a:ea typeface="楷体" panose="02010609060101010101" pitchFamily="49" charset="-122"/>
              <a:sym typeface="Source Han Serif SC" panose="02020400000000000000" pitchFamily="18" charset="-122"/>
            </a:endParaRPr>
          </a:p>
        </p:txBody>
      </p:sp>
      <p:grpSp>
        <p:nvGrpSpPr>
          <p:cNvPr id="48" name="组合 47"/>
          <p:cNvGrpSpPr/>
          <p:nvPr/>
        </p:nvGrpSpPr>
        <p:grpSpPr>
          <a:xfrm>
            <a:off x="1858402" y="4501683"/>
            <a:ext cx="1237983" cy="1223397"/>
            <a:chOff x="3237545" y="4561747"/>
            <a:chExt cx="1146960" cy="1146960"/>
          </a:xfrm>
        </p:grpSpPr>
        <p:sp>
          <p:nvSpPr>
            <p:cNvPr id="49" name="圆角矩形 48"/>
            <p:cNvSpPr/>
            <p:nvPr/>
          </p:nvSpPr>
          <p:spPr>
            <a:xfrm>
              <a:off x="3237545" y="4561747"/>
              <a:ext cx="1146960" cy="1146960"/>
            </a:xfrm>
            <a:prstGeom prst="roundRect">
              <a:avLst>
                <a:gd name="adj" fmla="val 9039"/>
              </a:avLst>
            </a:prstGeom>
            <a:solidFill>
              <a:srgbClr val="4472C4"/>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sp>
          <p:nvSpPr>
            <p:cNvPr id="50" name="圆角矩形 49"/>
            <p:cNvSpPr/>
            <p:nvPr/>
          </p:nvSpPr>
          <p:spPr>
            <a:xfrm>
              <a:off x="3329042" y="4642031"/>
              <a:ext cx="976147" cy="986387"/>
            </a:xfrm>
            <a:prstGeom prst="roundRect">
              <a:avLst>
                <a:gd name="adj" fmla="val 9613"/>
              </a:avLst>
            </a:prstGeom>
            <a:noFill/>
            <a:ln w="50800" cap="flat" cmpd="sng" algn="ctr">
              <a:noFill/>
              <a:prstDash val="solid"/>
              <a:miter lim="800000"/>
            </a:ln>
            <a:effectLst>
              <a:outerShdw blurRad="76200" dist="38100" dir="2700000" algn="tl" rotWithShape="0">
                <a:sysClr val="windowText" lastClr="000000">
                  <a:lumMod val="65000"/>
                  <a:lumOff val="35000"/>
                  <a:alpha val="64000"/>
                </a:sysClr>
              </a:outerShdw>
            </a:effectLst>
            <a:scene3d>
              <a:camera prst="orthographicFront"/>
              <a:lightRig rig="threePt" dir="t"/>
            </a:scene3d>
            <a:sp3d prstMaterial="softEdge">
              <a:bevelT w="4445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楷体" panose="02010609060101010101" pitchFamily="49" charset="-122"/>
                <a:ea typeface="楷体" panose="02010609060101010101" pitchFamily="49" charset="-122"/>
                <a:cs typeface="+mn-cs"/>
                <a:sym typeface="Source Han Serif SC" panose="02020400000000000000" pitchFamily="18" charset="-122"/>
              </a:endParaRPr>
            </a:p>
          </p:txBody>
        </p:sp>
      </p:grpSp>
      <p:sp>
        <p:nvSpPr>
          <p:cNvPr id="51" name="Text Placeholder 4"/>
          <p:cNvSpPr txBox="1"/>
          <p:nvPr/>
        </p:nvSpPr>
        <p:spPr>
          <a:xfrm>
            <a:off x="1991806" y="4994566"/>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fontAlgn="auto">
              <a:spcAft>
                <a:spcPts val="0"/>
              </a:spcAft>
              <a:buFont typeface="Arial" panose="020B0604020202090204" pitchFamily="34" charset="0"/>
              <a:buNone/>
            </a:pPr>
            <a:r>
              <a:rPr lang="zh-CN" altLang="en-US" sz="1400" b="1" dirty="0" smtClean="0">
                <a:solidFill>
                  <a:prstClr val="white"/>
                </a:solidFill>
                <a:latin typeface="楷体" panose="02010609060101010101" pitchFamily="49" charset="-122"/>
                <a:ea typeface="楷体" panose="02010609060101010101" pitchFamily="49" charset="-122"/>
                <a:sym typeface="Source Han Serif SC" panose="02020400000000000000" pitchFamily="18" charset="-122"/>
              </a:rPr>
              <a:t>计算机识别预处理</a:t>
            </a:r>
            <a:endParaRPr lang="zh-CN" altLang="en-US" sz="1400" b="1" dirty="0">
              <a:solidFill>
                <a:prstClr val="white"/>
              </a:solidFill>
              <a:latin typeface="楷体" panose="02010609060101010101" pitchFamily="49" charset="-122"/>
              <a:ea typeface="楷体" panose="02010609060101010101" pitchFamily="49" charset="-122"/>
              <a:sym typeface="Source Han Serif SC" panose="02020400000000000000" pitchFamily="18" charset="-122"/>
            </a:endParaRPr>
          </a:p>
        </p:txBody>
      </p:sp>
    </p:spTree>
    <p:extLst>
      <p:ext uri="{BB962C8B-B14F-4D97-AF65-F5344CB8AC3E}">
        <p14:creationId xmlns:p14="http://schemas.microsoft.com/office/powerpoint/2010/main" val="2771937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0" indent="0">
              <a:buNone/>
            </a:pPr>
            <a:r>
              <a:rPr lang="zh-CN" altLang="en-US" dirty="0"/>
              <a:t>优势</a:t>
            </a:r>
            <a:endParaRPr lang="en-US" altLang="zh-CN" dirty="0" smtClean="0"/>
          </a:p>
          <a:p>
            <a:pPr lvl="0"/>
            <a:r>
              <a:rPr lang="zh-CN" altLang="zh-CN" dirty="0" smtClean="0"/>
              <a:t>更</a:t>
            </a:r>
            <a:r>
              <a:rPr lang="zh-CN" altLang="zh-CN" dirty="0"/>
              <a:t>少的存储开销和带宽需求。使用更少的比特数存储数据，有效减少应用对存储资源的依赖。</a:t>
            </a:r>
          </a:p>
          <a:p>
            <a:pPr lvl="0"/>
            <a:r>
              <a:rPr lang="zh-CN" altLang="zh-CN" dirty="0"/>
              <a:t>降低内存带宽需求，更低的功耗。</a:t>
            </a:r>
            <a:r>
              <a:rPr lang="en-US" altLang="zh-CN" dirty="0"/>
              <a:t>8bit</a:t>
            </a:r>
            <a:r>
              <a:rPr lang="zh-CN" altLang="zh-CN" dirty="0"/>
              <a:t>整型数据与</a:t>
            </a:r>
            <a:r>
              <a:rPr lang="en-US" altLang="zh-CN" dirty="0"/>
              <a:t>32bit</a:t>
            </a:r>
            <a:r>
              <a:rPr lang="zh-CN" altLang="zh-CN" dirty="0"/>
              <a:t>浮点型数据相比，前者比后者高</a:t>
            </a:r>
            <a:r>
              <a:rPr lang="en-US" altLang="zh-CN" dirty="0"/>
              <a:t>4</a:t>
            </a:r>
            <a:r>
              <a:rPr lang="zh-CN" altLang="zh-CN" dirty="0"/>
              <a:t>倍的效率，并且内存的使用量与功耗是成正比的。</a:t>
            </a:r>
          </a:p>
          <a:p>
            <a:endParaRPr lang="zh-CN" altLang="en-US" dirty="0"/>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79047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836712"/>
            <a:ext cx="7345363" cy="685800"/>
          </a:xfrm>
        </p:spPr>
        <p:txBody>
          <a:bodyPr>
            <a:normAutofit/>
          </a:bodyPr>
          <a:lstStyle/>
          <a:p>
            <a:r>
              <a:rPr lang="zh-CN" altLang="en-US" dirty="0" smtClean="0"/>
              <a:t>图像数据表示的层次</a:t>
            </a:r>
            <a:endParaRPr lang="zh-CN" altLang="en-US" dirty="0"/>
          </a:p>
        </p:txBody>
      </p:sp>
      <p:sp>
        <p:nvSpPr>
          <p:cNvPr id="4" name="TextBox 3"/>
          <p:cNvSpPr txBox="1"/>
          <p:nvPr/>
        </p:nvSpPr>
        <p:spPr>
          <a:xfrm>
            <a:off x="1857356" y="5211197"/>
            <a:ext cx="1857388" cy="954107"/>
          </a:xfrm>
          <a:prstGeom prst="rect">
            <a:avLst/>
          </a:prstGeom>
          <a:noFill/>
          <a:ln w="38100">
            <a:solidFill>
              <a:schemeClr val="tx1"/>
            </a:solidFill>
          </a:ln>
        </p:spPr>
        <p:txBody>
          <a:bodyPr wrap="square" rtlCol="0">
            <a:spAutoFit/>
          </a:bodyPr>
          <a:lstStyle/>
          <a:p>
            <a:pPr algn="ctr"/>
            <a:r>
              <a:rPr lang="zh-CN" altLang="en-US" sz="2800" dirty="0" smtClean="0"/>
              <a:t>图标图像 </a:t>
            </a:r>
            <a:r>
              <a:rPr lang="en-US" altLang="zh-CN" sz="2800" dirty="0" smtClean="0"/>
              <a:t>iconic</a:t>
            </a:r>
            <a:endParaRPr lang="zh-CN" altLang="en-US" sz="2800" dirty="0"/>
          </a:p>
        </p:txBody>
      </p:sp>
      <p:pic>
        <p:nvPicPr>
          <p:cNvPr id="1026" name="Picture 2"/>
          <p:cNvPicPr>
            <a:picLocks noChangeAspect="1" noChangeArrowheads="1"/>
          </p:cNvPicPr>
          <p:nvPr/>
        </p:nvPicPr>
        <p:blipFill>
          <a:blip r:embed="rId2" cstate="print"/>
          <a:srcRect/>
          <a:stretch>
            <a:fillRect/>
          </a:stretch>
        </p:blipFill>
        <p:spPr bwMode="auto">
          <a:xfrm>
            <a:off x="5643570" y="5356051"/>
            <a:ext cx="1893887" cy="1457325"/>
          </a:xfrm>
          <a:prstGeom prst="rect">
            <a:avLst/>
          </a:prstGeom>
          <a:noFill/>
          <a:ln w="9525">
            <a:noFill/>
            <a:miter lim="800000"/>
            <a:headEnd/>
            <a:tailEnd/>
          </a:ln>
          <a:effectLst/>
        </p:spPr>
      </p:pic>
      <p:sp>
        <p:nvSpPr>
          <p:cNvPr id="6" name="TextBox 5"/>
          <p:cNvSpPr txBox="1"/>
          <p:nvPr/>
        </p:nvSpPr>
        <p:spPr>
          <a:xfrm>
            <a:off x="928662" y="3996751"/>
            <a:ext cx="3786214" cy="954107"/>
          </a:xfrm>
          <a:prstGeom prst="rect">
            <a:avLst/>
          </a:prstGeom>
          <a:noFill/>
          <a:ln w="38100">
            <a:solidFill>
              <a:schemeClr val="tx1"/>
            </a:solidFill>
          </a:ln>
        </p:spPr>
        <p:txBody>
          <a:bodyPr wrap="square" rtlCol="0">
            <a:spAutoFit/>
          </a:bodyPr>
          <a:lstStyle/>
          <a:p>
            <a:pPr algn="ctr"/>
            <a:r>
              <a:rPr lang="zh-CN" altLang="en-US" sz="2800" dirty="0" smtClean="0"/>
              <a:t>分割图像 </a:t>
            </a:r>
            <a:endParaRPr lang="en-US" altLang="zh-CN" sz="2800" dirty="0" smtClean="0"/>
          </a:p>
          <a:p>
            <a:pPr algn="ctr"/>
            <a:r>
              <a:rPr lang="en-US" altLang="zh-CN" sz="2800" dirty="0" smtClean="0"/>
              <a:t>segmented image</a:t>
            </a:r>
            <a:endParaRPr lang="zh-CN" altLang="en-US" sz="2800" dirty="0"/>
          </a:p>
        </p:txBody>
      </p:sp>
      <p:pic>
        <p:nvPicPr>
          <p:cNvPr id="1027" name="Picture 3"/>
          <p:cNvPicPr>
            <a:picLocks noChangeAspect="1" noChangeArrowheads="1"/>
          </p:cNvPicPr>
          <p:nvPr/>
        </p:nvPicPr>
        <p:blipFill>
          <a:blip r:embed="rId3" cstate="print"/>
          <a:srcRect/>
          <a:stretch>
            <a:fillRect/>
          </a:stretch>
        </p:blipFill>
        <p:spPr bwMode="auto">
          <a:xfrm>
            <a:off x="5786446" y="3855853"/>
            <a:ext cx="1582074" cy="1428760"/>
          </a:xfrm>
          <a:prstGeom prst="rect">
            <a:avLst/>
          </a:prstGeom>
          <a:noFill/>
          <a:ln w="9525">
            <a:noFill/>
            <a:miter lim="800000"/>
            <a:headEnd/>
            <a:tailEnd/>
          </a:ln>
          <a:effectLst/>
        </p:spPr>
      </p:pic>
      <p:sp>
        <p:nvSpPr>
          <p:cNvPr id="8" name="TextBox 7"/>
          <p:cNvSpPr txBox="1"/>
          <p:nvPr/>
        </p:nvSpPr>
        <p:spPr>
          <a:xfrm>
            <a:off x="785786" y="2782305"/>
            <a:ext cx="4143404" cy="954107"/>
          </a:xfrm>
          <a:prstGeom prst="rect">
            <a:avLst/>
          </a:prstGeom>
          <a:noFill/>
          <a:ln w="38100">
            <a:solidFill>
              <a:schemeClr val="tx1"/>
            </a:solidFill>
          </a:ln>
        </p:spPr>
        <p:txBody>
          <a:bodyPr wrap="square" rtlCol="0">
            <a:spAutoFit/>
          </a:bodyPr>
          <a:lstStyle/>
          <a:p>
            <a:pPr algn="ctr"/>
            <a:r>
              <a:rPr lang="zh-CN" altLang="en-US" sz="2800" dirty="0"/>
              <a:t>几何表达</a:t>
            </a:r>
            <a:r>
              <a:rPr lang="zh-CN" altLang="en-US" sz="2800" dirty="0" smtClean="0"/>
              <a:t> </a:t>
            </a:r>
            <a:endParaRPr lang="en-US" altLang="zh-CN" sz="2800" dirty="0" smtClean="0"/>
          </a:p>
          <a:p>
            <a:pPr algn="ctr"/>
            <a:r>
              <a:rPr lang="en-US" altLang="zh-CN" sz="2800" dirty="0" smtClean="0"/>
              <a:t>geometric representation</a:t>
            </a:r>
            <a:endParaRPr lang="zh-CN" altLang="en-US" sz="2800" dirty="0"/>
          </a:p>
        </p:txBody>
      </p:sp>
      <p:sp>
        <p:nvSpPr>
          <p:cNvPr id="9" name="TextBox 8"/>
          <p:cNvSpPr txBox="1"/>
          <p:nvPr/>
        </p:nvSpPr>
        <p:spPr>
          <a:xfrm>
            <a:off x="785786" y="1567859"/>
            <a:ext cx="4143404" cy="954107"/>
          </a:xfrm>
          <a:prstGeom prst="rect">
            <a:avLst/>
          </a:prstGeom>
          <a:noFill/>
          <a:ln w="38100">
            <a:solidFill>
              <a:schemeClr val="tx1"/>
            </a:solidFill>
          </a:ln>
        </p:spPr>
        <p:txBody>
          <a:bodyPr wrap="square" rtlCol="0">
            <a:spAutoFit/>
          </a:bodyPr>
          <a:lstStyle/>
          <a:p>
            <a:pPr algn="ctr"/>
            <a:r>
              <a:rPr lang="zh-CN" altLang="en-US" sz="2800" dirty="0"/>
              <a:t>关系模型</a:t>
            </a:r>
            <a:endParaRPr lang="en-US" altLang="zh-CN" sz="2800" dirty="0" smtClean="0"/>
          </a:p>
          <a:p>
            <a:pPr algn="ctr"/>
            <a:r>
              <a:rPr lang="en-US" altLang="zh-CN" sz="2800" dirty="0" smtClean="0"/>
              <a:t>relational models</a:t>
            </a:r>
            <a:endParaRPr lang="zh-CN" altLang="en-US" sz="2800" dirty="0"/>
          </a:p>
        </p:txBody>
      </p:sp>
      <p:pic>
        <p:nvPicPr>
          <p:cNvPr id="1028" name="Picture 4"/>
          <p:cNvPicPr>
            <a:picLocks noChangeAspect="1" noChangeArrowheads="1"/>
          </p:cNvPicPr>
          <p:nvPr/>
        </p:nvPicPr>
        <p:blipFill>
          <a:blip r:embed="rId4" cstate="print"/>
          <a:srcRect/>
          <a:stretch>
            <a:fillRect/>
          </a:stretch>
        </p:blipFill>
        <p:spPr bwMode="auto">
          <a:xfrm>
            <a:off x="5357818" y="2427093"/>
            <a:ext cx="2555875" cy="14255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5286380" y="998333"/>
            <a:ext cx="2803525" cy="1419225"/>
          </a:xfrm>
          <a:prstGeom prst="rect">
            <a:avLst/>
          </a:prstGeom>
          <a:noFill/>
          <a:ln w="9525">
            <a:noFill/>
            <a:miter lim="800000"/>
            <a:headEnd/>
            <a:tailEnd/>
          </a:ln>
          <a:effectLst/>
        </p:spPr>
      </p:pic>
    </p:spTree>
    <p:extLst>
      <p:ext uri="{BB962C8B-B14F-4D97-AF65-F5344CB8AC3E}">
        <p14:creationId xmlns:p14="http://schemas.microsoft.com/office/powerpoint/2010/main" val="1048436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4163"/>
            <a:ext cx="8686800" cy="660392"/>
          </a:xfrm>
        </p:spPr>
        <p:txBody>
          <a:bodyPr/>
          <a:lstStyle/>
          <a:p>
            <a:pPr>
              <a:buNone/>
            </a:pPr>
            <a:r>
              <a:rPr lang="zh-CN" altLang="en-US" dirty="0" smtClean="0"/>
              <a:t>矩阵</a:t>
            </a:r>
            <a:endParaRPr lang="en-US" altLang="zh-CN" dirty="0" smtClean="0"/>
          </a:p>
          <a:p>
            <a:pPr>
              <a:buNone/>
            </a:pPr>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1214414" y="2285992"/>
            <a:ext cx="1893887" cy="1457325"/>
          </a:xfrm>
          <a:prstGeom prst="rect">
            <a:avLst/>
          </a:prstGeom>
          <a:noFill/>
          <a:ln w="9525">
            <a:noFill/>
            <a:miter lim="800000"/>
            <a:headEnd/>
            <a:tailEnd/>
          </a:ln>
          <a:effectLst/>
        </p:spPr>
      </p:pic>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929058" y="2071678"/>
            <a:ext cx="2857520" cy="1864908"/>
          </a:xfrm>
          <a:prstGeom prst="rect">
            <a:avLst/>
          </a:prstGeom>
          <a:noFill/>
        </p:spPr>
      </p:pic>
      <p:sp>
        <p:nvSpPr>
          <p:cNvPr id="8" name="TextBox 7"/>
          <p:cNvSpPr txBox="1"/>
          <p:nvPr/>
        </p:nvSpPr>
        <p:spPr>
          <a:xfrm>
            <a:off x="7072330" y="2714620"/>
            <a:ext cx="1428760" cy="461665"/>
          </a:xfrm>
          <a:prstGeom prst="rect">
            <a:avLst/>
          </a:prstGeom>
          <a:noFill/>
        </p:spPr>
        <p:txBody>
          <a:bodyPr wrap="square" rtlCol="0">
            <a:spAutoFit/>
          </a:bodyPr>
          <a:lstStyle/>
          <a:p>
            <a:r>
              <a:rPr lang="zh-CN" altLang="en-US" sz="2400" b="1" dirty="0">
                <a:solidFill>
                  <a:srgbClr val="FF0000"/>
                </a:solidFill>
              </a:rPr>
              <a:t>图像矩阵</a:t>
            </a:r>
          </a:p>
        </p:txBody>
      </p:sp>
      <p:pic>
        <p:nvPicPr>
          <p:cNvPr id="9" name="Picture 3"/>
          <p:cNvPicPr>
            <a:picLocks noChangeAspect="1" noChangeArrowheads="1"/>
          </p:cNvPicPr>
          <p:nvPr/>
        </p:nvPicPr>
        <p:blipFill>
          <a:blip r:embed="rId4" cstate="print"/>
          <a:srcRect/>
          <a:stretch>
            <a:fillRect/>
          </a:stretch>
        </p:blipFill>
        <p:spPr bwMode="auto">
          <a:xfrm>
            <a:off x="1285852" y="4214818"/>
            <a:ext cx="1582074" cy="1428760"/>
          </a:xfrm>
          <a:prstGeom prst="rect">
            <a:avLst/>
          </a:prstGeom>
          <a:noFill/>
          <a:ln w="9525">
            <a:noFill/>
            <a:miter lim="800000"/>
            <a:headEnd/>
            <a:tailEnd/>
          </a:ln>
          <a:effectLst/>
        </p:spPr>
      </p:pic>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00496" y="4214818"/>
            <a:ext cx="2571768" cy="1488919"/>
          </a:xfrm>
          <a:prstGeom prst="rect">
            <a:avLst/>
          </a:prstGeom>
          <a:noFill/>
        </p:spPr>
      </p:pic>
      <p:sp>
        <p:nvSpPr>
          <p:cNvPr id="12" name="TextBox 11"/>
          <p:cNvSpPr txBox="1"/>
          <p:nvPr/>
        </p:nvSpPr>
        <p:spPr>
          <a:xfrm>
            <a:off x="7215206" y="4572008"/>
            <a:ext cx="1428760" cy="461665"/>
          </a:xfrm>
          <a:prstGeom prst="rect">
            <a:avLst/>
          </a:prstGeom>
          <a:noFill/>
        </p:spPr>
        <p:txBody>
          <a:bodyPr wrap="square" rtlCol="0">
            <a:spAutoFit/>
          </a:bodyPr>
          <a:lstStyle/>
          <a:p>
            <a:r>
              <a:rPr lang="zh-CN" altLang="en-US" sz="2400" b="1" dirty="0" smtClean="0">
                <a:solidFill>
                  <a:srgbClr val="FF0000"/>
                </a:solidFill>
              </a:rPr>
              <a:t>二值图像</a:t>
            </a:r>
            <a:endParaRPr lang="zh-CN" altLang="en-US" sz="2400" b="1" dirty="0">
              <a:solidFill>
                <a:srgbClr val="FF0000"/>
              </a:solidFill>
            </a:endParaRPr>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4154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428596" y="1714488"/>
            <a:ext cx="3629025" cy="3505200"/>
          </a:xfrm>
          <a:prstGeom prst="rect">
            <a:avLst/>
          </a:prstGeom>
          <a:noFill/>
          <a:ln w="9525">
            <a:noFill/>
            <a:miter lim="800000"/>
            <a:headEnd/>
            <a:tailEnd/>
          </a:ln>
        </p:spPr>
      </p:pic>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387" name="Rectangle 3"/>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20" name="组合 19"/>
          <p:cNvGrpSpPr/>
          <p:nvPr/>
        </p:nvGrpSpPr>
        <p:grpSpPr>
          <a:xfrm>
            <a:off x="4143372" y="2133340"/>
            <a:ext cx="4357718" cy="2938734"/>
            <a:chOff x="3786182" y="1714488"/>
            <a:chExt cx="4357718" cy="2938734"/>
          </a:xfrm>
        </p:grpSpPr>
        <p:pic>
          <p:nvPicPr>
            <p:cNvPr id="1638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500694" y="1714488"/>
              <a:ext cx="2643206" cy="1224222"/>
            </a:xfrm>
            <a:prstGeom prst="rect">
              <a:avLst/>
            </a:prstGeom>
            <a:solidFill>
              <a:schemeClr val="accent1"/>
            </a:solidFill>
          </p:spPr>
        </p:pic>
        <p:pic>
          <p:nvPicPr>
            <p:cNvPr id="8"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86380" y="1928802"/>
              <a:ext cx="2643206" cy="1224222"/>
            </a:xfrm>
            <a:prstGeom prst="rect">
              <a:avLst/>
            </a:prstGeom>
            <a:solidFill>
              <a:schemeClr val="accent1"/>
            </a:solidFill>
          </p:spPr>
        </p:pic>
        <p:pic>
          <p:nvPicPr>
            <p:cNvPr id="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72066" y="2143116"/>
              <a:ext cx="2643206" cy="1224222"/>
            </a:xfrm>
            <a:prstGeom prst="rect">
              <a:avLst/>
            </a:prstGeom>
            <a:solidFill>
              <a:schemeClr val="accent1"/>
            </a:solidFill>
          </p:spPr>
        </p:pic>
        <p:pic>
          <p:nvPicPr>
            <p:cNvPr id="10"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57752" y="2357430"/>
              <a:ext cx="2643206" cy="1224222"/>
            </a:xfrm>
            <a:prstGeom prst="rect">
              <a:avLst/>
            </a:prstGeom>
            <a:solidFill>
              <a:schemeClr val="accent1"/>
            </a:solidFill>
          </p:spPr>
        </p:pic>
        <p:pic>
          <p:nvPicPr>
            <p:cNvPr id="11"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00496" y="3143248"/>
              <a:ext cx="2643206" cy="1224222"/>
            </a:xfrm>
            <a:prstGeom prst="rect">
              <a:avLst/>
            </a:prstGeom>
            <a:solidFill>
              <a:schemeClr val="accent1"/>
            </a:solidFill>
          </p:spPr>
        </p:pic>
        <p:pic>
          <p:nvPicPr>
            <p:cNvPr id="12"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786182" y="3429000"/>
              <a:ext cx="2643206" cy="1224222"/>
            </a:xfrm>
            <a:prstGeom prst="rect">
              <a:avLst/>
            </a:prstGeom>
            <a:solidFill>
              <a:schemeClr val="accent1"/>
            </a:solidFill>
          </p:spPr>
        </p:pic>
        <p:cxnSp>
          <p:nvCxnSpPr>
            <p:cNvPr id="14" name="直接连接符 13"/>
            <p:cNvCxnSpPr/>
            <p:nvPr/>
          </p:nvCxnSpPr>
          <p:spPr>
            <a:xfrm rot="5400000">
              <a:off x="6357950" y="2857496"/>
              <a:ext cx="1785950" cy="17859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6572264" y="3571876"/>
              <a:ext cx="571504" cy="57150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857356" y="5500702"/>
            <a:ext cx="6027012"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多光谱图像数据结构</a:t>
            </a:r>
            <a:r>
              <a:rPr lang="en-US" altLang="zh-CN" sz="2800" dirty="0" smtClean="0">
                <a:solidFill>
                  <a:srgbClr val="FF0000"/>
                </a:solidFill>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矩阵族 簇</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6462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424936" cy="720080"/>
          </a:xfrm>
        </p:spPr>
        <p:txBody>
          <a:bodyPr/>
          <a:lstStyle/>
          <a:p>
            <a:pPr marL="0" indent="0">
              <a:buNone/>
            </a:pPr>
            <a:r>
              <a:rPr lang="zh-CN" altLang="en-US" dirty="0" smtClean="0"/>
              <a:t>视频</a:t>
            </a:r>
            <a:endParaRPr lang="zh-CN" altLang="en-US" dirty="0"/>
          </a:p>
        </p:txBody>
      </p:sp>
      <p:sp>
        <p:nvSpPr>
          <p:cNvPr id="3" name="标题 2"/>
          <p:cNvSpPr>
            <a:spLocks noGrp="1"/>
          </p:cNvSpPr>
          <p:nvPr>
            <p:ph type="title"/>
          </p:nvPr>
        </p:nvSpPr>
        <p:spPr/>
        <p:txBody>
          <a:bodyPr/>
          <a:lstStyle/>
          <a:p>
            <a:endParaRPr lang="zh-CN" altLang="en-US"/>
          </a:p>
        </p:txBody>
      </p:sp>
      <p:grpSp>
        <p:nvGrpSpPr>
          <p:cNvPr id="8" name="组合 7"/>
          <p:cNvGrpSpPr/>
          <p:nvPr/>
        </p:nvGrpSpPr>
        <p:grpSpPr>
          <a:xfrm>
            <a:off x="1691680" y="1916832"/>
            <a:ext cx="2952328" cy="4100113"/>
            <a:chOff x="3409966" y="2059998"/>
            <a:chExt cx="2066814" cy="4100113"/>
          </a:xfrm>
        </p:grpSpPr>
        <p:sp>
          <p:nvSpPr>
            <p:cNvPr id="4" name="矩形 3"/>
            <p:cNvSpPr/>
            <p:nvPr/>
          </p:nvSpPr>
          <p:spPr>
            <a:xfrm>
              <a:off x="3409966" y="4321692"/>
              <a:ext cx="2010684" cy="1838419"/>
            </a:xfrm>
            <a:prstGeom prst="rect">
              <a:avLst/>
            </a:prstGeom>
            <a:solidFill>
              <a:srgbClr val="183884"/>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矩形 4"/>
            <p:cNvSpPr/>
            <p:nvPr/>
          </p:nvSpPr>
          <p:spPr>
            <a:xfrm>
              <a:off x="3419872" y="3645024"/>
              <a:ext cx="2010684" cy="1838419"/>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3447642" y="2889427"/>
              <a:ext cx="2010684" cy="1838419"/>
            </a:xfrm>
            <a:prstGeom prst="rect">
              <a:avLst/>
            </a:prstGeom>
            <a:solidFill>
              <a:srgbClr val="183884">
                <a:alpha val="90000"/>
              </a:srgbClr>
            </a:solidFill>
            <a:ln>
              <a:solidFill>
                <a:srgbClr val="183884"/>
              </a:solid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p:cNvSpPr/>
            <p:nvPr/>
          </p:nvSpPr>
          <p:spPr>
            <a:xfrm>
              <a:off x="3466096" y="2059998"/>
              <a:ext cx="2010684" cy="1838419"/>
            </a:xfrm>
            <a:prstGeom prst="rect">
              <a:avLst/>
            </a:prstGeom>
            <a:solidFill>
              <a:schemeClr val="accent2">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0" name="内容占位符 1"/>
          <p:cNvSpPr txBox="1">
            <a:spLocks/>
          </p:cNvSpPr>
          <p:nvPr/>
        </p:nvSpPr>
        <p:spPr bwMode="auto">
          <a:xfrm>
            <a:off x="827584" y="4509120"/>
            <a:ext cx="792088" cy="720080"/>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Font typeface="Wingdings" panose="05000000000000000000" pitchFamily="2" charset="2"/>
              <a:buNone/>
            </a:pPr>
            <a:r>
              <a:rPr lang="en-US" altLang="zh-CN" kern="0" dirty="0" smtClean="0"/>
              <a:t>t</a:t>
            </a:r>
            <a:r>
              <a:rPr lang="en-US" altLang="zh-CN" kern="0" baseline="-25000" dirty="0"/>
              <a:t>2</a:t>
            </a:r>
            <a:endParaRPr lang="zh-CN" altLang="en-US" kern="0" baseline="-25000" dirty="0"/>
          </a:p>
        </p:txBody>
      </p:sp>
      <p:sp>
        <p:nvSpPr>
          <p:cNvPr id="14" name="内容占位符 1"/>
          <p:cNvSpPr txBox="1">
            <a:spLocks/>
          </p:cNvSpPr>
          <p:nvPr/>
        </p:nvSpPr>
        <p:spPr bwMode="auto">
          <a:xfrm>
            <a:off x="755576" y="3717032"/>
            <a:ext cx="792088" cy="720080"/>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Font typeface="Wingdings" panose="05000000000000000000" pitchFamily="2" charset="2"/>
              <a:buNone/>
            </a:pPr>
            <a:r>
              <a:rPr lang="en-US" altLang="zh-CN" kern="0" dirty="0" smtClean="0"/>
              <a:t>t</a:t>
            </a:r>
            <a:r>
              <a:rPr lang="en-US" altLang="zh-CN" kern="0" baseline="-25000" dirty="0"/>
              <a:t>3</a:t>
            </a:r>
            <a:endParaRPr lang="zh-CN" altLang="en-US" kern="0" baseline="-25000" dirty="0"/>
          </a:p>
        </p:txBody>
      </p:sp>
      <p:sp>
        <p:nvSpPr>
          <p:cNvPr id="15" name="内容占位符 1"/>
          <p:cNvSpPr txBox="1">
            <a:spLocks/>
          </p:cNvSpPr>
          <p:nvPr/>
        </p:nvSpPr>
        <p:spPr bwMode="auto">
          <a:xfrm>
            <a:off x="755576" y="2924944"/>
            <a:ext cx="792088" cy="720080"/>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Font typeface="Wingdings" panose="05000000000000000000" pitchFamily="2" charset="2"/>
              <a:buNone/>
            </a:pPr>
            <a:r>
              <a:rPr lang="en-US" altLang="zh-CN" kern="0" dirty="0" smtClean="0"/>
              <a:t>t</a:t>
            </a:r>
            <a:r>
              <a:rPr lang="en-US" altLang="zh-CN" kern="0" baseline="-25000" dirty="0" smtClean="0"/>
              <a:t>4</a:t>
            </a:r>
            <a:endParaRPr lang="zh-CN" altLang="en-US" kern="0" baseline="-25000" dirty="0"/>
          </a:p>
        </p:txBody>
      </p:sp>
      <p:sp>
        <p:nvSpPr>
          <p:cNvPr id="16" name="内容占位符 1"/>
          <p:cNvSpPr txBox="1">
            <a:spLocks/>
          </p:cNvSpPr>
          <p:nvPr/>
        </p:nvSpPr>
        <p:spPr bwMode="auto">
          <a:xfrm>
            <a:off x="827584" y="5085184"/>
            <a:ext cx="792088" cy="720080"/>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marL="0" indent="0">
              <a:buFont typeface="Wingdings" panose="05000000000000000000" pitchFamily="2" charset="2"/>
              <a:buNone/>
            </a:pPr>
            <a:r>
              <a:rPr lang="en-US" altLang="zh-CN" kern="0" dirty="0" smtClean="0"/>
              <a:t>t</a:t>
            </a:r>
            <a:r>
              <a:rPr lang="en-US" altLang="zh-CN" kern="0" baseline="-25000" dirty="0" smtClean="0"/>
              <a:t>1</a:t>
            </a:r>
            <a:endParaRPr lang="zh-CN" altLang="en-US" kern="0" baseline="-25000" dirty="0"/>
          </a:p>
        </p:txBody>
      </p:sp>
      <p:pic>
        <p:nvPicPr>
          <p:cNvPr id="17" name="图片 16"/>
          <p:cNvPicPr>
            <a:picLocks noChangeAspect="1"/>
          </p:cNvPicPr>
          <p:nvPr/>
        </p:nvPicPr>
        <p:blipFill>
          <a:blip r:embed="rId2"/>
          <a:stretch>
            <a:fillRect/>
          </a:stretch>
        </p:blipFill>
        <p:spPr>
          <a:xfrm>
            <a:off x="6012160" y="2348880"/>
            <a:ext cx="2088232" cy="3425047"/>
          </a:xfrm>
          <a:prstGeom prst="rect">
            <a:avLst/>
          </a:prstGeom>
        </p:spPr>
      </p:pic>
    </p:spTree>
    <p:extLst>
      <p:ext uri="{BB962C8B-B14F-4D97-AF65-F5344CB8AC3E}">
        <p14:creationId xmlns:p14="http://schemas.microsoft.com/office/powerpoint/2010/main" val="1335113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077" y="5301208"/>
            <a:ext cx="8686800" cy="507985"/>
          </a:xfrm>
        </p:spPr>
        <p:txBody>
          <a:bodyPr>
            <a:noAutofit/>
          </a:bodyPr>
          <a:lstStyle/>
          <a:p>
            <a:pPr>
              <a:buNone/>
            </a:pPr>
            <a:r>
              <a:rPr lang="zh-CN" altLang="en-US" sz="2800" b="1" dirty="0" smtClean="0">
                <a:solidFill>
                  <a:srgbClr val="FF0000"/>
                </a:solidFill>
              </a:rPr>
              <a:t>分层图像数据结构 </a:t>
            </a:r>
            <a:endParaRPr lang="en-US" altLang="zh-CN" sz="2800" b="1" dirty="0" smtClean="0">
              <a:solidFill>
                <a:srgbClr val="FF0000"/>
              </a:solidFill>
            </a:endParaRPr>
          </a:p>
          <a:p>
            <a:pPr>
              <a:buNone/>
            </a:pPr>
            <a:r>
              <a:rPr lang="en-US" altLang="zh-CN" sz="2800" b="1" dirty="0" err="1" smtClean="0">
                <a:solidFill>
                  <a:srgbClr val="FF0000"/>
                </a:solidFill>
              </a:rPr>
              <a:t>hierachical</a:t>
            </a:r>
            <a:r>
              <a:rPr lang="en-US" altLang="zh-CN" sz="2800" b="1" dirty="0" smtClean="0">
                <a:solidFill>
                  <a:srgbClr val="FF0000"/>
                </a:solidFill>
              </a:rPr>
              <a:t> image data structure</a:t>
            </a:r>
            <a:endParaRPr lang="zh-CN" altLang="en-US" sz="2800" b="1" dirty="0">
              <a:solidFill>
                <a:srgbClr val="FF0000"/>
              </a:solidFill>
            </a:endParaRPr>
          </a:p>
        </p:txBody>
      </p:sp>
      <p:sp>
        <p:nvSpPr>
          <p:cNvPr id="174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411" name="Rectangle 3"/>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t/>
            </a:r>
            <a:b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br>
            <a: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t/>
            </a:r>
            <a:b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741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414" name="Rectangle 6"/>
          <p:cNvSpPr>
            <a:spLocks noChangeArrowheads="1"/>
          </p:cNvSpPr>
          <p:nvPr/>
        </p:nvSpPr>
        <p:spPr bwMode="auto">
          <a:xfrm>
            <a:off x="0" y="590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t/>
            </a:r>
            <a:b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br>
            <a: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t/>
            </a:r>
            <a:br>
              <a:rPr kumimoji="0" lang="en-US" altLang="zh-CN" sz="1000" b="0" i="0" u="none" strike="noStrike" cap="none" normalizeH="0" baseline="0" smtClean="0">
                <a:ln>
                  <a:noFill/>
                </a:ln>
                <a:solidFill>
                  <a:schemeClr val="tx1"/>
                </a:solidFill>
                <a:effectLst/>
                <a:latin typeface="Cambria Math" pitchFamily="18" charset="0"/>
                <a:ea typeface="宋体"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741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17417" name="Rectangle 9"/>
          <p:cNvSpPr>
            <a:spLocks noChangeArrowheads="1"/>
          </p:cNvSpPr>
          <p:nvPr/>
        </p:nvSpPr>
        <p:spPr bwMode="auto">
          <a:xfrm>
            <a:off x="0" y="266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latin typeface="Arial" pitchFamily="34" charset="0"/>
                <a:ea typeface="宋体" pitchFamily="2" charset="-122"/>
              </a:rPr>
              <a:t> </a:t>
            </a: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160" name="组合 159"/>
          <p:cNvGrpSpPr/>
          <p:nvPr/>
        </p:nvGrpSpPr>
        <p:grpSpPr>
          <a:xfrm>
            <a:off x="683568" y="1196752"/>
            <a:ext cx="7715304" cy="4000528"/>
            <a:chOff x="714348" y="1643050"/>
            <a:chExt cx="7715304" cy="4000528"/>
          </a:xfrm>
        </p:grpSpPr>
        <p:sp>
          <p:nvSpPr>
            <p:cNvPr id="4" name="流程图: 数据 3"/>
            <p:cNvSpPr/>
            <p:nvPr/>
          </p:nvSpPr>
          <p:spPr>
            <a:xfrm>
              <a:off x="714348" y="4572008"/>
              <a:ext cx="5000660" cy="92869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64304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9544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99070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14310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5742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50982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0508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5748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7180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22420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41946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57186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8618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93858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13384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28624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0056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5296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84822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000628"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214942" y="4643446"/>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50016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65256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84783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00023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21454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36694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56221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1461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92892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08132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7659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42899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64330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79570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99097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14337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35768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51008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70535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857752"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072066" y="4786322"/>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5729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50969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0495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85735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07167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22407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1933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57173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78605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93845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13371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28611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50043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65283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84809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00049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21481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36721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56247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14876"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929190" y="492919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14297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29537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49064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64304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85735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00975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20502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35742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57173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72413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91940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07180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28611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43851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63378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78618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00049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415289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434816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500562"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4714876" y="5072074"/>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00010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5250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34776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50016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71448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86688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06214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21454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42886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258126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77652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92892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14324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29564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49090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64330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5762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401002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420528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357686"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572000" y="52149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流程图: 数据 109"/>
            <p:cNvSpPr/>
            <p:nvPr/>
          </p:nvSpPr>
          <p:spPr>
            <a:xfrm>
              <a:off x="1714480" y="4071942"/>
              <a:ext cx="2928958" cy="42862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endCxn id="34" idx="5"/>
            </p:cNvCxnSpPr>
            <p:nvPr/>
          </p:nvCxnSpPr>
          <p:spPr>
            <a:xfrm rot="5400000">
              <a:off x="2750331" y="4515365"/>
              <a:ext cx="693456" cy="9236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56" idx="0"/>
            </p:cNvCxnSpPr>
            <p:nvPr/>
          </p:nvCxnSpPr>
          <p:spPr>
            <a:xfrm rot="5400000">
              <a:off x="2755093" y="4541051"/>
              <a:ext cx="642942" cy="1333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2832231" y="4525827"/>
              <a:ext cx="622018"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endCxn id="57" idx="1"/>
            </p:cNvCxnSpPr>
            <p:nvPr/>
          </p:nvCxnSpPr>
          <p:spPr>
            <a:xfrm rot="16200000" flipH="1">
              <a:off x="2781288" y="4576770"/>
              <a:ext cx="735304" cy="11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3071802" y="421481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流程图: 数据 127"/>
            <p:cNvSpPr/>
            <p:nvPr/>
          </p:nvSpPr>
          <p:spPr>
            <a:xfrm>
              <a:off x="3214678" y="1643050"/>
              <a:ext cx="500066" cy="14287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3428992" y="164305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000760" y="4500570"/>
              <a:ext cx="2428892" cy="1143008"/>
            </a:xfrm>
            <a:prstGeom prst="rect">
              <a:avLst/>
            </a:prstGeom>
            <a:noFill/>
          </p:spPr>
        </p:pic>
        <p:pic>
          <p:nvPicPr>
            <p:cNvPr id="17412"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00760" y="3214686"/>
              <a:ext cx="2428892" cy="1256844"/>
            </a:xfrm>
            <a:prstGeom prst="rect">
              <a:avLst/>
            </a:prstGeom>
            <a:noFill/>
          </p:spPr>
        </p:pic>
        <p:pic>
          <p:nvPicPr>
            <p:cNvPr id="17415"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929322" y="1928802"/>
              <a:ext cx="1262747" cy="552452"/>
            </a:xfrm>
            <a:prstGeom prst="rect">
              <a:avLst/>
            </a:prstGeom>
            <a:noFill/>
          </p:spPr>
        </p:pic>
        <p:cxnSp>
          <p:nvCxnSpPr>
            <p:cNvPr id="140" name="直接连接符 139"/>
            <p:cNvCxnSpPr/>
            <p:nvPr/>
          </p:nvCxnSpPr>
          <p:spPr>
            <a:xfrm rot="5400000">
              <a:off x="6251587" y="2892421"/>
              <a:ext cx="500066"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1" name="流程图: 数据 140"/>
            <p:cNvSpPr/>
            <p:nvPr/>
          </p:nvSpPr>
          <p:spPr>
            <a:xfrm>
              <a:off x="3071802" y="2000240"/>
              <a:ext cx="785818" cy="21431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3357554" y="200024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500430" y="2000240"/>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3357554" y="207167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3214678" y="2071678"/>
              <a:ext cx="142876" cy="1428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p:cNvCxnSpPr>
              <a:endCxn id="143" idx="0"/>
            </p:cNvCxnSpPr>
            <p:nvPr/>
          </p:nvCxnSpPr>
          <p:spPr>
            <a:xfrm rot="16200000" flipH="1">
              <a:off x="3393273" y="1821645"/>
              <a:ext cx="285752" cy="714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endCxn id="142" idx="0"/>
            </p:cNvCxnSpPr>
            <p:nvPr/>
          </p:nvCxnSpPr>
          <p:spPr>
            <a:xfrm rot="5400000">
              <a:off x="3321835" y="1821645"/>
              <a:ext cx="285752" cy="714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endCxn id="145" idx="0"/>
            </p:cNvCxnSpPr>
            <p:nvPr/>
          </p:nvCxnSpPr>
          <p:spPr>
            <a:xfrm rot="5400000">
              <a:off x="3214678" y="1785926"/>
              <a:ext cx="357190" cy="21431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endCxn id="144" idx="2"/>
            </p:cNvCxnSpPr>
            <p:nvPr/>
          </p:nvCxnSpPr>
          <p:spPr>
            <a:xfrm rot="5400000">
              <a:off x="3214678" y="1857364"/>
              <a:ext cx="428628" cy="1428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2" name="直接连接符 161"/>
          <p:cNvCxnSpPr>
            <a:endCxn id="127" idx="0"/>
          </p:cNvCxnSpPr>
          <p:nvPr/>
        </p:nvCxnSpPr>
        <p:spPr>
          <a:xfrm rot="5400000">
            <a:off x="2290923" y="2732669"/>
            <a:ext cx="1857388" cy="214314"/>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1" name="标题 110"/>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208769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3789040"/>
            <a:ext cx="8686800" cy="579423"/>
          </a:xfrm>
        </p:spPr>
        <p:txBody>
          <a:bodyPr>
            <a:normAutofit lnSpcReduction="10000"/>
          </a:bodyPr>
          <a:lstStyle/>
          <a:p>
            <a:pPr algn="ctr">
              <a:buNone/>
            </a:pPr>
            <a:r>
              <a:rPr lang="zh-CN" altLang="en-US" b="1" dirty="0" smtClean="0">
                <a:solidFill>
                  <a:srgbClr val="FF0000"/>
                </a:solidFill>
              </a:rPr>
              <a:t>共生矩阵 </a:t>
            </a:r>
            <a:r>
              <a:rPr lang="en-US" altLang="zh-CN" b="1" dirty="0" smtClean="0">
                <a:solidFill>
                  <a:srgbClr val="FF0000"/>
                </a:solidFill>
              </a:rPr>
              <a:t>co-occurrence matrix</a:t>
            </a:r>
            <a:endParaRPr lang="zh-CN" altLang="en-US" b="1" dirty="0">
              <a:solidFill>
                <a:srgbClr val="FF0000"/>
              </a:solidFill>
            </a:endParaRPr>
          </a:p>
        </p:txBody>
      </p:sp>
      <p:sp>
        <p:nvSpPr>
          <p:cNvPr id="9" name="标题 8"/>
          <p:cNvSpPr>
            <a:spLocks noGrp="1"/>
          </p:cNvSpPr>
          <p:nvPr>
            <p:ph type="title"/>
          </p:nvPr>
        </p:nvSpPr>
        <p:spPr/>
        <p:txBody>
          <a:bodyPr/>
          <a:lstStyle/>
          <a:p>
            <a:endParaRPr lang="zh-CN" altLang="en-US"/>
          </a:p>
        </p:txBody>
      </p:sp>
      <p:pic>
        <p:nvPicPr>
          <p:cNvPr id="10" name="图片 9"/>
          <p:cNvPicPr>
            <a:picLocks noChangeAspect="1"/>
          </p:cNvPicPr>
          <p:nvPr/>
        </p:nvPicPr>
        <p:blipFill>
          <a:blip r:embed="rId2"/>
          <a:stretch>
            <a:fillRect/>
          </a:stretch>
        </p:blipFill>
        <p:spPr>
          <a:xfrm>
            <a:off x="1475656" y="980728"/>
            <a:ext cx="5318658" cy="2804106"/>
          </a:xfrm>
          <a:prstGeom prst="rect">
            <a:avLst/>
          </a:prstGeom>
        </p:spPr>
      </p:pic>
      <p:sp>
        <p:nvSpPr>
          <p:cNvPr id="2" name="矩形 1"/>
          <p:cNvSpPr/>
          <p:nvPr/>
        </p:nvSpPr>
        <p:spPr>
          <a:xfrm>
            <a:off x="539552" y="4581128"/>
            <a:ext cx="8424936" cy="1938992"/>
          </a:xfrm>
          <a:prstGeom prst="rect">
            <a:avLst/>
          </a:prstGeom>
        </p:spPr>
        <p:txBody>
          <a:bodyPr wrap="square">
            <a:spAutoFit/>
          </a:bodyPr>
          <a:lstStyle/>
          <a:p>
            <a:pPr>
              <a:lnSpc>
                <a:spcPct val="150000"/>
              </a:lnSpc>
            </a:pPr>
            <a:r>
              <a:rPr lang="en-US" altLang="zh-CN" sz="2000" dirty="0">
                <a:solidFill>
                  <a:srgbClr val="4D4D4D"/>
                </a:solidFill>
                <a:latin typeface="+mj-lt"/>
                <a:ea typeface="微软雅黑" panose="020B0503020204020204" pitchFamily="34" charset="-122"/>
              </a:rPr>
              <a:t>GLCM</a:t>
            </a:r>
            <a:r>
              <a:rPr lang="zh-CN" altLang="en-US" sz="2000" dirty="0">
                <a:solidFill>
                  <a:srgbClr val="4D4D4D"/>
                </a:solidFill>
                <a:latin typeface="+mj-lt"/>
                <a:ea typeface="微软雅黑" panose="020B0503020204020204" pitchFamily="34" charset="-122"/>
              </a:rPr>
              <a:t>（</a:t>
            </a:r>
            <a:r>
              <a:rPr lang="en-US" altLang="zh-CN" sz="2000" dirty="0" err="1">
                <a:solidFill>
                  <a:srgbClr val="4D4D4D"/>
                </a:solidFill>
                <a:latin typeface="+mj-lt"/>
                <a:ea typeface="微软雅黑" panose="020B0503020204020204" pitchFamily="34" charset="-122"/>
              </a:rPr>
              <a:t>i,j</a:t>
            </a:r>
            <a:r>
              <a:rPr lang="zh-CN" altLang="en-US" sz="2000" dirty="0">
                <a:solidFill>
                  <a:srgbClr val="4D4D4D"/>
                </a:solidFill>
                <a:latin typeface="+mj-lt"/>
                <a:ea typeface="微软雅黑" panose="020B0503020204020204" pitchFamily="34" charset="-122"/>
              </a:rPr>
              <a:t>）的</a:t>
            </a:r>
            <a:r>
              <a:rPr lang="zh-CN" altLang="en-US" sz="2000" dirty="0" smtClean="0">
                <a:solidFill>
                  <a:srgbClr val="4D4D4D"/>
                </a:solidFill>
                <a:latin typeface="+mj-lt"/>
                <a:ea typeface="微软雅黑" panose="020B0503020204020204" pitchFamily="34" charset="-122"/>
              </a:rPr>
              <a:t>值就是</a:t>
            </a:r>
            <a:r>
              <a:rPr lang="en-US" altLang="zh-CN" sz="2000" dirty="0">
                <a:solidFill>
                  <a:srgbClr val="4D4D4D"/>
                </a:solidFill>
                <a:latin typeface="+mj-lt"/>
                <a:ea typeface="微软雅黑" panose="020B0503020204020204" pitchFamily="34" charset="-122"/>
              </a:rPr>
              <a:t>I</a:t>
            </a:r>
            <a:r>
              <a:rPr lang="zh-CN" altLang="en-US" sz="2000" dirty="0">
                <a:solidFill>
                  <a:srgbClr val="4D4D4D"/>
                </a:solidFill>
                <a:latin typeface="+mj-lt"/>
                <a:ea typeface="微软雅黑" panose="020B0503020204020204" pitchFamily="34" charset="-122"/>
              </a:rPr>
              <a:t>中像素为</a:t>
            </a:r>
            <a:r>
              <a:rPr lang="en-US" altLang="zh-CN" sz="2000" dirty="0" err="1">
                <a:solidFill>
                  <a:srgbClr val="4D4D4D"/>
                </a:solidFill>
                <a:latin typeface="+mj-lt"/>
                <a:ea typeface="微软雅黑" panose="020B0503020204020204" pitchFamily="34" charset="-122"/>
              </a:rPr>
              <a:t>i</a:t>
            </a:r>
            <a:r>
              <a:rPr lang="en-US" altLang="zh-CN" sz="2000" dirty="0">
                <a:solidFill>
                  <a:srgbClr val="4D4D4D"/>
                </a:solidFill>
                <a:latin typeface="+mj-lt"/>
                <a:ea typeface="微软雅黑" panose="020B0503020204020204" pitchFamily="34" charset="-122"/>
              </a:rPr>
              <a:t>,</a:t>
            </a:r>
            <a:r>
              <a:rPr lang="zh-CN" altLang="en-US" sz="2000" dirty="0">
                <a:solidFill>
                  <a:srgbClr val="4D4D4D"/>
                </a:solidFill>
                <a:latin typeface="+mj-lt"/>
                <a:ea typeface="微软雅黑" panose="020B0503020204020204" pitchFamily="34" charset="-122"/>
              </a:rPr>
              <a:t>像素为</a:t>
            </a:r>
            <a:r>
              <a:rPr lang="en-US" altLang="zh-CN" sz="2000" dirty="0">
                <a:solidFill>
                  <a:srgbClr val="4D4D4D"/>
                </a:solidFill>
                <a:latin typeface="+mj-lt"/>
                <a:ea typeface="微软雅黑" panose="020B0503020204020204" pitchFamily="34" charset="-122"/>
              </a:rPr>
              <a:t>j</a:t>
            </a:r>
            <a:r>
              <a:rPr lang="zh-CN" altLang="en-US" sz="2000" dirty="0">
                <a:solidFill>
                  <a:srgbClr val="4D4D4D"/>
                </a:solidFill>
                <a:latin typeface="+mj-lt"/>
                <a:ea typeface="微软雅黑" panose="020B0503020204020204" pitchFamily="34" charset="-122"/>
              </a:rPr>
              <a:t>的</a:t>
            </a:r>
            <a:r>
              <a:rPr lang="zh-CN" altLang="en-US" sz="2000" dirty="0" smtClean="0">
                <a:solidFill>
                  <a:srgbClr val="4D4D4D"/>
                </a:solidFill>
                <a:latin typeface="+mj-lt"/>
                <a:ea typeface="微软雅黑" panose="020B0503020204020204" pitchFamily="34" charset="-122"/>
              </a:rPr>
              <a:t>有多少个相邻</a:t>
            </a:r>
            <a:r>
              <a:rPr lang="zh-CN" altLang="en-US" sz="2000" dirty="0">
                <a:solidFill>
                  <a:srgbClr val="4D4D4D"/>
                </a:solidFill>
                <a:latin typeface="+mj-lt"/>
                <a:ea typeface="微软雅黑" panose="020B0503020204020204" pitchFamily="34" charset="-122"/>
              </a:rPr>
              <a:t>的成对点</a:t>
            </a:r>
            <a:r>
              <a:rPr lang="zh-CN" altLang="en-US" sz="2000" dirty="0" smtClean="0">
                <a:solidFill>
                  <a:srgbClr val="4D4D4D"/>
                </a:solidFill>
                <a:latin typeface="+mj-lt"/>
                <a:ea typeface="微软雅黑" panose="020B0503020204020204" pitchFamily="34" charset="-122"/>
              </a:rPr>
              <a:t>。</a:t>
            </a:r>
            <a:endParaRPr lang="en-US" altLang="zh-CN" sz="2000" dirty="0" smtClean="0">
              <a:solidFill>
                <a:srgbClr val="4D4D4D"/>
              </a:solidFill>
              <a:latin typeface="+mj-lt"/>
              <a:ea typeface="微软雅黑" panose="020B0503020204020204" pitchFamily="34" charset="-122"/>
            </a:endParaRPr>
          </a:p>
          <a:p>
            <a:pPr>
              <a:lnSpc>
                <a:spcPct val="150000"/>
              </a:lnSpc>
            </a:pPr>
            <a:r>
              <a:rPr lang="zh-CN" altLang="en-US" sz="2000" dirty="0" smtClean="0">
                <a:solidFill>
                  <a:srgbClr val="4D4D4D"/>
                </a:solidFill>
                <a:latin typeface="+mj-lt"/>
                <a:ea typeface="微软雅黑" panose="020B0503020204020204" pitchFamily="34" charset="-122"/>
              </a:rPr>
              <a:t>这个</a:t>
            </a:r>
            <a:r>
              <a:rPr lang="zh-CN" altLang="en-US" sz="2000" dirty="0">
                <a:solidFill>
                  <a:srgbClr val="4D4D4D"/>
                </a:solidFill>
                <a:latin typeface="+mj-lt"/>
                <a:ea typeface="微软雅黑" panose="020B0503020204020204" pitchFamily="34" charset="-122"/>
              </a:rPr>
              <a:t>相邻有个规则：就是</a:t>
            </a:r>
            <a:r>
              <a:rPr lang="en-US" altLang="zh-CN" sz="2000" dirty="0">
                <a:solidFill>
                  <a:srgbClr val="4D4D4D"/>
                </a:solidFill>
                <a:latin typeface="+mj-lt"/>
                <a:ea typeface="微软雅黑" panose="020B0503020204020204" pitchFamily="34" charset="-122"/>
              </a:rPr>
              <a:t>f(</a:t>
            </a:r>
            <a:r>
              <a:rPr lang="en-US" altLang="zh-CN" sz="2000" dirty="0" err="1">
                <a:solidFill>
                  <a:srgbClr val="4D4D4D"/>
                </a:solidFill>
                <a:latin typeface="+mj-lt"/>
                <a:ea typeface="微软雅黑" panose="020B0503020204020204" pitchFamily="34" charset="-122"/>
              </a:rPr>
              <a:t>x,y</a:t>
            </a:r>
            <a:r>
              <a:rPr lang="en-US" altLang="zh-CN" sz="2000" dirty="0">
                <a:solidFill>
                  <a:srgbClr val="4D4D4D"/>
                </a:solidFill>
                <a:latin typeface="+mj-lt"/>
                <a:ea typeface="微软雅黑" panose="020B0503020204020204" pitchFamily="34" charset="-122"/>
              </a:rPr>
              <a:t>),f(</a:t>
            </a:r>
            <a:r>
              <a:rPr lang="en-US" altLang="zh-CN" sz="2000" dirty="0" err="1">
                <a:solidFill>
                  <a:srgbClr val="4D4D4D"/>
                </a:solidFill>
                <a:latin typeface="+mj-lt"/>
                <a:ea typeface="微软雅黑" panose="020B0503020204020204" pitchFamily="34" charset="-122"/>
              </a:rPr>
              <a:t>x+a,y+b</a:t>
            </a:r>
            <a:r>
              <a:rPr lang="en-US" altLang="zh-CN" sz="2000" dirty="0">
                <a:solidFill>
                  <a:srgbClr val="4D4D4D"/>
                </a:solidFill>
                <a:latin typeface="+mj-lt"/>
                <a:ea typeface="微软雅黑" panose="020B0503020204020204" pitchFamily="34" charset="-122"/>
              </a:rPr>
              <a:t>)</a:t>
            </a:r>
            <a:r>
              <a:rPr lang="zh-CN" altLang="en-US" sz="2000" dirty="0">
                <a:solidFill>
                  <a:srgbClr val="4D4D4D"/>
                </a:solidFill>
                <a:latin typeface="+mj-lt"/>
                <a:ea typeface="微软雅黑" panose="020B0503020204020204" pitchFamily="34" charset="-122"/>
              </a:rPr>
              <a:t>相邻，就是只有</a:t>
            </a:r>
            <a:r>
              <a:rPr lang="en-US" altLang="zh-CN" sz="2000" dirty="0">
                <a:solidFill>
                  <a:srgbClr val="4D4D4D"/>
                </a:solidFill>
                <a:latin typeface="+mj-lt"/>
                <a:ea typeface="微软雅黑" panose="020B0503020204020204" pitchFamily="34" charset="-122"/>
              </a:rPr>
              <a:t>x</a:t>
            </a:r>
            <a:r>
              <a:rPr lang="zh-CN" altLang="en-US" sz="2000" dirty="0">
                <a:solidFill>
                  <a:srgbClr val="4D4D4D"/>
                </a:solidFill>
                <a:latin typeface="+mj-lt"/>
                <a:ea typeface="微软雅黑" panose="020B0503020204020204" pitchFamily="34" charset="-122"/>
              </a:rPr>
              <a:t>相隔</a:t>
            </a:r>
            <a:r>
              <a:rPr lang="en-US" altLang="zh-CN" sz="2000" dirty="0">
                <a:solidFill>
                  <a:srgbClr val="4D4D4D"/>
                </a:solidFill>
                <a:latin typeface="+mj-lt"/>
                <a:ea typeface="微软雅黑" panose="020B0503020204020204" pitchFamily="34" charset="-122"/>
              </a:rPr>
              <a:t>a</a:t>
            </a:r>
            <a:r>
              <a:rPr lang="zh-CN" altLang="en-US" sz="2000" dirty="0">
                <a:solidFill>
                  <a:srgbClr val="4D4D4D"/>
                </a:solidFill>
                <a:latin typeface="+mj-lt"/>
                <a:ea typeface="微软雅黑" panose="020B0503020204020204" pitchFamily="34" charset="-122"/>
              </a:rPr>
              <a:t>的单位，</a:t>
            </a:r>
            <a:r>
              <a:rPr lang="en-US" altLang="zh-CN" sz="2000" dirty="0">
                <a:solidFill>
                  <a:srgbClr val="4D4D4D"/>
                </a:solidFill>
                <a:latin typeface="+mj-lt"/>
                <a:ea typeface="微软雅黑" panose="020B0503020204020204" pitchFamily="34" charset="-122"/>
              </a:rPr>
              <a:t>y</a:t>
            </a:r>
            <a:r>
              <a:rPr lang="zh-CN" altLang="en-US" sz="2000" dirty="0">
                <a:solidFill>
                  <a:srgbClr val="4D4D4D"/>
                </a:solidFill>
                <a:latin typeface="+mj-lt"/>
                <a:ea typeface="微软雅黑" panose="020B0503020204020204" pitchFamily="34" charset="-122"/>
              </a:rPr>
              <a:t>相隔</a:t>
            </a:r>
            <a:r>
              <a:rPr lang="en-US" altLang="zh-CN" sz="2000" dirty="0">
                <a:solidFill>
                  <a:srgbClr val="4D4D4D"/>
                </a:solidFill>
                <a:latin typeface="+mj-lt"/>
                <a:ea typeface="微软雅黑" panose="020B0503020204020204" pitchFamily="34" charset="-122"/>
              </a:rPr>
              <a:t>b</a:t>
            </a:r>
            <a:r>
              <a:rPr lang="zh-CN" altLang="en-US" sz="2000" dirty="0">
                <a:solidFill>
                  <a:srgbClr val="4D4D4D"/>
                </a:solidFill>
                <a:latin typeface="+mj-lt"/>
                <a:ea typeface="微软雅黑" panose="020B0503020204020204" pitchFamily="34" charset="-122"/>
              </a:rPr>
              <a:t>个单位，我们认为是相邻的</a:t>
            </a:r>
            <a:r>
              <a:rPr lang="zh-CN" altLang="en-US" sz="2000" dirty="0" smtClean="0">
                <a:solidFill>
                  <a:srgbClr val="4D4D4D"/>
                </a:solidFill>
                <a:latin typeface="+mj-lt"/>
                <a:ea typeface="微软雅黑" panose="020B0503020204020204" pitchFamily="34" charset="-122"/>
              </a:rPr>
              <a:t>。</a:t>
            </a:r>
            <a:endParaRPr lang="en-US" altLang="zh-CN" sz="2000" dirty="0" smtClean="0">
              <a:solidFill>
                <a:srgbClr val="4D4D4D"/>
              </a:solidFill>
              <a:latin typeface="+mj-lt"/>
              <a:ea typeface="微软雅黑" panose="020B0503020204020204" pitchFamily="34" charset="-122"/>
            </a:endParaRPr>
          </a:p>
          <a:p>
            <a:pPr>
              <a:lnSpc>
                <a:spcPct val="150000"/>
              </a:lnSpc>
            </a:pPr>
            <a:r>
              <a:rPr lang="en-US" altLang="zh-CN" sz="2000" b="1" dirty="0">
                <a:solidFill>
                  <a:srgbClr val="0070C0"/>
                </a:solidFill>
                <a:latin typeface="+mj-lt"/>
                <a:ea typeface="微软雅黑" panose="020B0503020204020204" pitchFamily="34" charset="-122"/>
              </a:rPr>
              <a:t>Gray-level Co-occurrence Matrix</a:t>
            </a:r>
            <a:r>
              <a:rPr lang="en-US" altLang="zh-CN" sz="2000" b="1" dirty="0" smtClean="0">
                <a:solidFill>
                  <a:srgbClr val="0070C0"/>
                </a:solidFill>
                <a:latin typeface="+mj-lt"/>
                <a:ea typeface="微软雅黑" panose="020B0503020204020204" pitchFamily="34" charset="-122"/>
              </a:rPr>
              <a:t>, GLCM</a:t>
            </a:r>
            <a:endParaRPr lang="zh-CN" altLang="en-US" sz="2000" b="1" dirty="0">
              <a:solidFill>
                <a:srgbClr val="0070C0"/>
              </a:solidFill>
              <a:latin typeface="+mj-lt"/>
              <a:ea typeface="微软雅黑" panose="020B0503020204020204" pitchFamily="34" charset="-122"/>
            </a:endParaRPr>
          </a:p>
        </p:txBody>
      </p:sp>
    </p:spTree>
    <p:extLst>
      <p:ext uri="{BB962C8B-B14F-4D97-AF65-F5344CB8AC3E}">
        <p14:creationId xmlns:p14="http://schemas.microsoft.com/office/powerpoint/2010/main" val="22976737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428736"/>
            <a:ext cx="8686800" cy="642942"/>
          </a:xfrm>
        </p:spPr>
        <p:txBody>
          <a:bodyPr/>
          <a:lstStyle/>
          <a:p>
            <a:pPr>
              <a:buNone/>
            </a:pPr>
            <a:r>
              <a:rPr lang="zh-CN" altLang="en-US" dirty="0" smtClean="0"/>
              <a:t>积分图像 </a:t>
            </a:r>
            <a:r>
              <a:rPr lang="en-US" altLang="zh-CN" dirty="0" smtClean="0"/>
              <a:t>integral</a:t>
            </a:r>
            <a:r>
              <a:rPr lang="zh-CN" altLang="en-US" dirty="0" smtClean="0"/>
              <a:t> </a:t>
            </a:r>
            <a:r>
              <a:rPr lang="en-US" altLang="zh-CN" dirty="0" smtClean="0"/>
              <a:t>image</a:t>
            </a:r>
            <a:r>
              <a:rPr lang="zh-CN" altLang="en-US" dirty="0" smtClean="0"/>
              <a:t>           </a:t>
            </a:r>
            <a:endParaRPr lang="zh-CN" altLang="en-US"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214942" y="1142984"/>
            <a:ext cx="3000396" cy="1200158"/>
          </a:xfrm>
          <a:prstGeom prst="rect">
            <a:avLst/>
          </a:prstGeom>
          <a:noFill/>
        </p:spPr>
      </p:pic>
      <p:grpSp>
        <p:nvGrpSpPr>
          <p:cNvPr id="18" name="组合 17"/>
          <p:cNvGrpSpPr/>
          <p:nvPr/>
        </p:nvGrpSpPr>
        <p:grpSpPr>
          <a:xfrm>
            <a:off x="714348" y="2285992"/>
            <a:ext cx="2428892" cy="1786744"/>
            <a:chOff x="714348" y="2285992"/>
            <a:chExt cx="2428892" cy="1786744"/>
          </a:xfrm>
        </p:grpSpPr>
        <p:sp>
          <p:nvSpPr>
            <p:cNvPr id="6" name="矩形 5"/>
            <p:cNvSpPr/>
            <p:nvPr/>
          </p:nvSpPr>
          <p:spPr>
            <a:xfrm>
              <a:off x="714348" y="2285992"/>
              <a:ext cx="2428892"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714348" y="264318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14348" y="300037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14348" y="335756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4348" y="371475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flipV="1">
              <a:off x="249207" y="3178967"/>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flipH="1" flipV="1">
              <a:off x="679423"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H="1" flipV="1">
              <a:off x="1179489"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H="1" flipV="1">
              <a:off x="1679555"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071934" y="2285992"/>
            <a:ext cx="2428892" cy="1786744"/>
            <a:chOff x="714348" y="2285992"/>
            <a:chExt cx="2428892" cy="1786744"/>
          </a:xfrm>
        </p:grpSpPr>
        <p:sp>
          <p:nvSpPr>
            <p:cNvPr id="20" name="矩形 19"/>
            <p:cNvSpPr/>
            <p:nvPr/>
          </p:nvSpPr>
          <p:spPr>
            <a:xfrm>
              <a:off x="714348" y="2285992"/>
              <a:ext cx="2428892"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714348" y="264318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14348" y="300037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14348" y="335756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4348" y="3714752"/>
              <a:ext cx="242889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flipH="1" flipV="1">
              <a:off x="249207" y="3178967"/>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flipH="1" flipV="1">
              <a:off x="679423"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flipH="1" flipV="1">
              <a:off x="1179489"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H="1" flipV="1">
              <a:off x="1679555" y="3178173"/>
              <a:ext cx="17859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683568" y="2276872"/>
            <a:ext cx="2664296" cy="369332"/>
          </a:xfrm>
          <a:prstGeom prst="rect">
            <a:avLst/>
          </a:prstGeom>
          <a:noFill/>
        </p:spPr>
        <p:txBody>
          <a:bodyPr wrap="square" rtlCol="0">
            <a:spAutoFit/>
          </a:bodyPr>
          <a:lstStyle/>
          <a:p>
            <a:r>
              <a:rPr lang="en-US" altLang="zh-CN" dirty="0" smtClean="0"/>
              <a:t>1</a:t>
            </a:r>
            <a:r>
              <a:rPr lang="zh-CN" altLang="en-US" dirty="0" smtClean="0"/>
              <a:t>      </a:t>
            </a:r>
            <a:r>
              <a:rPr lang="en-US" altLang="zh-CN" dirty="0" smtClean="0"/>
              <a:t>2</a:t>
            </a:r>
            <a:r>
              <a:rPr lang="zh-CN" altLang="en-US" dirty="0" smtClean="0"/>
              <a:t>      </a:t>
            </a:r>
            <a:r>
              <a:rPr lang="en-US" altLang="zh-CN" dirty="0" smtClean="0"/>
              <a:t>3</a:t>
            </a:r>
            <a:r>
              <a:rPr lang="zh-CN" altLang="en-US" dirty="0" smtClean="0"/>
              <a:t>      </a:t>
            </a:r>
            <a:r>
              <a:rPr lang="en-US" altLang="zh-CN" dirty="0" smtClean="0"/>
              <a:t>4</a:t>
            </a:r>
            <a:r>
              <a:rPr lang="zh-CN" altLang="en-US" dirty="0" smtClean="0"/>
              <a:t>        </a:t>
            </a:r>
            <a:r>
              <a:rPr lang="en-US" altLang="zh-CN" dirty="0" smtClean="0"/>
              <a:t>5</a:t>
            </a:r>
            <a:endParaRPr lang="zh-CN" altLang="en-US" dirty="0"/>
          </a:p>
        </p:txBody>
      </p:sp>
      <p:sp>
        <p:nvSpPr>
          <p:cNvPr id="30" name="TextBox 29"/>
          <p:cNvSpPr txBox="1"/>
          <p:nvPr/>
        </p:nvSpPr>
        <p:spPr>
          <a:xfrm>
            <a:off x="714348" y="2643182"/>
            <a:ext cx="2561508" cy="369332"/>
          </a:xfrm>
          <a:prstGeom prst="rect">
            <a:avLst/>
          </a:prstGeom>
          <a:noFill/>
        </p:spPr>
        <p:txBody>
          <a:bodyPr wrap="square" rtlCol="0">
            <a:spAutoFit/>
          </a:bodyPr>
          <a:lstStyle/>
          <a:p>
            <a:r>
              <a:rPr lang="en-US" altLang="zh-CN" dirty="0" smtClean="0"/>
              <a:t>6</a:t>
            </a:r>
            <a:r>
              <a:rPr lang="zh-CN" altLang="en-US" dirty="0" smtClean="0"/>
              <a:t>      </a:t>
            </a:r>
            <a:r>
              <a:rPr lang="en-US" altLang="zh-CN" dirty="0" smtClean="0"/>
              <a:t>7</a:t>
            </a:r>
            <a:r>
              <a:rPr lang="zh-CN" altLang="en-US" dirty="0" smtClean="0"/>
              <a:t>      </a:t>
            </a:r>
            <a:r>
              <a:rPr lang="en-US" altLang="zh-CN" dirty="0" smtClean="0"/>
              <a:t>8</a:t>
            </a:r>
            <a:r>
              <a:rPr lang="zh-CN" altLang="en-US" dirty="0" smtClean="0"/>
              <a:t>      </a:t>
            </a:r>
            <a:r>
              <a:rPr lang="en-US" altLang="zh-CN" dirty="0" smtClean="0"/>
              <a:t>9</a:t>
            </a:r>
            <a:r>
              <a:rPr lang="zh-CN" altLang="en-US" dirty="0" smtClean="0"/>
              <a:t>      </a:t>
            </a:r>
            <a:r>
              <a:rPr lang="en-US" altLang="zh-CN" dirty="0" smtClean="0"/>
              <a:t>10</a:t>
            </a:r>
            <a:endParaRPr lang="zh-CN" altLang="en-US" dirty="0"/>
          </a:p>
        </p:txBody>
      </p:sp>
      <p:sp>
        <p:nvSpPr>
          <p:cNvPr id="31" name="TextBox 30"/>
          <p:cNvSpPr txBox="1"/>
          <p:nvPr/>
        </p:nvSpPr>
        <p:spPr>
          <a:xfrm>
            <a:off x="714348" y="3000372"/>
            <a:ext cx="2428892" cy="369332"/>
          </a:xfrm>
          <a:prstGeom prst="rect">
            <a:avLst/>
          </a:prstGeom>
          <a:noFill/>
        </p:spPr>
        <p:txBody>
          <a:bodyPr wrap="square" rtlCol="0">
            <a:spAutoFit/>
          </a:bodyPr>
          <a:lstStyle/>
          <a:p>
            <a:r>
              <a:rPr lang="en-US" altLang="zh-CN" dirty="0" smtClean="0"/>
              <a:t>11</a:t>
            </a:r>
            <a:r>
              <a:rPr lang="zh-CN" altLang="en-US" dirty="0" smtClean="0"/>
              <a:t>   </a:t>
            </a:r>
            <a:r>
              <a:rPr lang="en-US" altLang="zh-CN" dirty="0" smtClean="0"/>
              <a:t>12</a:t>
            </a:r>
            <a:r>
              <a:rPr lang="zh-CN" altLang="en-US" dirty="0" smtClean="0"/>
              <a:t>   </a:t>
            </a:r>
            <a:r>
              <a:rPr lang="en-US" altLang="zh-CN" dirty="0" smtClean="0"/>
              <a:t>13</a:t>
            </a:r>
            <a:r>
              <a:rPr lang="zh-CN" altLang="en-US" dirty="0" smtClean="0"/>
              <a:t>    </a:t>
            </a:r>
            <a:r>
              <a:rPr lang="en-US" altLang="zh-CN" dirty="0" smtClean="0"/>
              <a:t>14</a:t>
            </a:r>
            <a:r>
              <a:rPr lang="zh-CN" altLang="en-US" dirty="0" smtClean="0"/>
              <a:t>     </a:t>
            </a:r>
            <a:r>
              <a:rPr lang="en-US" altLang="zh-CN" dirty="0" smtClean="0"/>
              <a:t>15</a:t>
            </a:r>
            <a:endParaRPr lang="zh-CN" altLang="en-US" dirty="0"/>
          </a:p>
        </p:txBody>
      </p:sp>
      <p:sp>
        <p:nvSpPr>
          <p:cNvPr id="32" name="TextBox 31"/>
          <p:cNvSpPr txBox="1"/>
          <p:nvPr/>
        </p:nvSpPr>
        <p:spPr>
          <a:xfrm>
            <a:off x="714348" y="3357562"/>
            <a:ext cx="2428892" cy="369332"/>
          </a:xfrm>
          <a:prstGeom prst="rect">
            <a:avLst/>
          </a:prstGeom>
          <a:noFill/>
        </p:spPr>
        <p:txBody>
          <a:bodyPr wrap="square" rtlCol="0">
            <a:spAutoFit/>
          </a:bodyPr>
          <a:lstStyle/>
          <a:p>
            <a:r>
              <a:rPr lang="en-US" altLang="zh-CN" dirty="0" smtClean="0"/>
              <a:t>16</a:t>
            </a:r>
            <a:r>
              <a:rPr lang="zh-CN" altLang="en-US" dirty="0" smtClean="0"/>
              <a:t>   </a:t>
            </a:r>
            <a:r>
              <a:rPr lang="en-US" altLang="zh-CN" dirty="0" smtClean="0"/>
              <a:t>17</a:t>
            </a:r>
            <a:r>
              <a:rPr lang="zh-CN" altLang="en-US" dirty="0" smtClean="0"/>
              <a:t>   </a:t>
            </a:r>
            <a:r>
              <a:rPr lang="en-US" altLang="zh-CN" dirty="0" smtClean="0"/>
              <a:t>18</a:t>
            </a:r>
            <a:r>
              <a:rPr lang="zh-CN" altLang="en-US" dirty="0" smtClean="0"/>
              <a:t>    </a:t>
            </a:r>
            <a:r>
              <a:rPr lang="en-US" altLang="zh-CN" dirty="0" smtClean="0"/>
              <a:t>19</a:t>
            </a:r>
            <a:r>
              <a:rPr lang="zh-CN" altLang="en-US" dirty="0" smtClean="0"/>
              <a:t>     </a:t>
            </a:r>
            <a:r>
              <a:rPr lang="en-US" altLang="zh-CN" dirty="0" smtClean="0"/>
              <a:t>20</a:t>
            </a:r>
            <a:endParaRPr lang="zh-CN" altLang="en-US" dirty="0"/>
          </a:p>
        </p:txBody>
      </p:sp>
      <p:sp>
        <p:nvSpPr>
          <p:cNvPr id="33" name="TextBox 32"/>
          <p:cNvSpPr txBox="1"/>
          <p:nvPr/>
        </p:nvSpPr>
        <p:spPr>
          <a:xfrm>
            <a:off x="714348" y="3714752"/>
            <a:ext cx="2428892" cy="369332"/>
          </a:xfrm>
          <a:prstGeom prst="rect">
            <a:avLst/>
          </a:prstGeom>
          <a:noFill/>
        </p:spPr>
        <p:txBody>
          <a:bodyPr wrap="square" rtlCol="0">
            <a:spAutoFit/>
          </a:bodyPr>
          <a:lstStyle/>
          <a:p>
            <a:r>
              <a:rPr lang="en-US" altLang="zh-CN" dirty="0" smtClean="0"/>
              <a:t>21</a:t>
            </a:r>
            <a:r>
              <a:rPr lang="zh-CN" altLang="en-US" dirty="0" smtClean="0"/>
              <a:t>   </a:t>
            </a:r>
            <a:r>
              <a:rPr lang="en-US" altLang="zh-CN" dirty="0" smtClean="0"/>
              <a:t>22</a:t>
            </a:r>
            <a:r>
              <a:rPr lang="zh-CN" altLang="en-US" dirty="0" smtClean="0"/>
              <a:t>   </a:t>
            </a:r>
            <a:r>
              <a:rPr lang="en-US" altLang="zh-CN" dirty="0" smtClean="0"/>
              <a:t>23</a:t>
            </a:r>
            <a:r>
              <a:rPr lang="zh-CN" altLang="en-US" dirty="0" smtClean="0"/>
              <a:t>    </a:t>
            </a:r>
            <a:r>
              <a:rPr lang="en-US" altLang="zh-CN" dirty="0" smtClean="0"/>
              <a:t>24</a:t>
            </a:r>
            <a:r>
              <a:rPr lang="zh-CN" altLang="en-US" dirty="0" smtClean="0"/>
              <a:t>     </a:t>
            </a:r>
            <a:r>
              <a:rPr lang="en-US" altLang="zh-CN" dirty="0" smtClean="0"/>
              <a:t>25</a:t>
            </a:r>
            <a:endParaRPr lang="zh-CN" altLang="en-US" dirty="0"/>
          </a:p>
        </p:txBody>
      </p:sp>
      <p:pic>
        <p:nvPicPr>
          <p:cNvPr id="1027" name="Picture 3"/>
          <p:cNvPicPr>
            <a:picLocks noChangeAspect="1" noChangeArrowheads="1"/>
          </p:cNvPicPr>
          <p:nvPr/>
        </p:nvPicPr>
        <p:blipFill>
          <a:blip r:embed="rId3"/>
          <a:srcRect/>
          <a:stretch>
            <a:fillRect/>
          </a:stretch>
        </p:blipFill>
        <p:spPr bwMode="auto">
          <a:xfrm>
            <a:off x="642910" y="5072074"/>
            <a:ext cx="4014505" cy="1071570"/>
          </a:xfrm>
          <a:prstGeom prst="rect">
            <a:avLst/>
          </a:prstGeom>
          <a:noFill/>
          <a:ln w="9525">
            <a:noFill/>
            <a:miter lim="800000"/>
            <a:headEnd/>
            <a:tailEnd/>
          </a:ln>
          <a:effectLst/>
        </p:spPr>
      </p:pic>
      <p:sp>
        <p:nvSpPr>
          <p:cNvPr id="35" name="TextBox 34"/>
          <p:cNvSpPr txBox="1"/>
          <p:nvPr/>
        </p:nvSpPr>
        <p:spPr>
          <a:xfrm>
            <a:off x="1285852" y="4286256"/>
            <a:ext cx="1143008" cy="523220"/>
          </a:xfrm>
          <a:prstGeom prst="rect">
            <a:avLst/>
          </a:prstGeom>
          <a:noFill/>
        </p:spPr>
        <p:txBody>
          <a:bodyPr wrap="square" rtlCol="0">
            <a:spAutoFit/>
          </a:bodyPr>
          <a:lstStyle/>
          <a:p>
            <a:r>
              <a:rPr lang="en-US" altLang="zh-CN" sz="2800" b="1" i="1" dirty="0" smtClean="0">
                <a:solidFill>
                  <a:srgbClr val="FF0000"/>
                </a:solidFill>
              </a:rPr>
              <a:t>f(</a:t>
            </a:r>
            <a:r>
              <a:rPr lang="en-US" altLang="zh-CN" sz="2800" b="1" i="1" dirty="0" err="1" smtClean="0">
                <a:solidFill>
                  <a:srgbClr val="FF0000"/>
                </a:solidFill>
              </a:rPr>
              <a:t>i</a:t>
            </a:r>
            <a:r>
              <a:rPr lang="zh-CN" altLang="en-US" sz="2800" b="1" i="1" dirty="0" smtClean="0">
                <a:solidFill>
                  <a:srgbClr val="FF0000"/>
                </a:solidFill>
              </a:rPr>
              <a:t> </a:t>
            </a:r>
            <a:r>
              <a:rPr lang="en-US" altLang="zh-CN" sz="2800" b="1" i="1" dirty="0" smtClean="0">
                <a:solidFill>
                  <a:srgbClr val="FF0000"/>
                </a:solidFill>
              </a:rPr>
              <a:t>,</a:t>
            </a:r>
            <a:r>
              <a:rPr lang="zh-CN" altLang="en-US" sz="2800" b="1" i="1" dirty="0" smtClean="0">
                <a:solidFill>
                  <a:srgbClr val="FF0000"/>
                </a:solidFill>
              </a:rPr>
              <a:t> </a:t>
            </a:r>
            <a:r>
              <a:rPr lang="en-US" altLang="zh-CN" sz="2800" b="1" i="1" dirty="0" smtClean="0">
                <a:solidFill>
                  <a:srgbClr val="FF0000"/>
                </a:solidFill>
              </a:rPr>
              <a:t>j)</a:t>
            </a:r>
            <a:endParaRPr lang="zh-CN" altLang="en-US" sz="2800" b="1" i="1" dirty="0">
              <a:solidFill>
                <a:srgbClr val="FF0000"/>
              </a:solidFill>
            </a:endParaRPr>
          </a:p>
        </p:txBody>
      </p:sp>
      <p:sp>
        <p:nvSpPr>
          <p:cNvPr id="36" name="TextBox 35"/>
          <p:cNvSpPr txBox="1"/>
          <p:nvPr/>
        </p:nvSpPr>
        <p:spPr>
          <a:xfrm>
            <a:off x="4714876" y="4214818"/>
            <a:ext cx="1143008" cy="523220"/>
          </a:xfrm>
          <a:prstGeom prst="rect">
            <a:avLst/>
          </a:prstGeom>
          <a:noFill/>
        </p:spPr>
        <p:txBody>
          <a:bodyPr wrap="square" rtlCol="0">
            <a:spAutoFit/>
          </a:bodyPr>
          <a:lstStyle/>
          <a:p>
            <a:r>
              <a:rPr lang="en-US" altLang="zh-CN" sz="2800" b="1" i="1" dirty="0" smtClean="0">
                <a:solidFill>
                  <a:srgbClr val="FF0000"/>
                </a:solidFill>
              </a:rPr>
              <a:t>ii(</a:t>
            </a:r>
            <a:r>
              <a:rPr lang="en-US" altLang="zh-CN" sz="2800" b="1" i="1" dirty="0" err="1" smtClean="0">
                <a:solidFill>
                  <a:srgbClr val="FF0000"/>
                </a:solidFill>
              </a:rPr>
              <a:t>i</a:t>
            </a:r>
            <a:r>
              <a:rPr lang="zh-CN" altLang="en-US" sz="2800" b="1" i="1" dirty="0" smtClean="0">
                <a:solidFill>
                  <a:srgbClr val="FF0000"/>
                </a:solidFill>
              </a:rPr>
              <a:t> </a:t>
            </a:r>
            <a:r>
              <a:rPr lang="en-US" altLang="zh-CN" sz="2800" b="1" i="1" dirty="0" smtClean="0">
                <a:solidFill>
                  <a:srgbClr val="FF0000"/>
                </a:solidFill>
              </a:rPr>
              <a:t>,</a:t>
            </a:r>
            <a:r>
              <a:rPr lang="zh-CN" altLang="en-US" sz="2800" b="1" i="1" dirty="0" smtClean="0">
                <a:solidFill>
                  <a:srgbClr val="FF0000"/>
                </a:solidFill>
              </a:rPr>
              <a:t> </a:t>
            </a:r>
            <a:r>
              <a:rPr lang="en-US" altLang="zh-CN" sz="2800" b="1" i="1" dirty="0" smtClean="0">
                <a:solidFill>
                  <a:srgbClr val="FF0000"/>
                </a:solidFill>
              </a:rPr>
              <a:t>j)</a:t>
            </a:r>
            <a:endParaRPr lang="zh-CN" altLang="en-US" sz="2800" b="1" i="1" dirty="0">
              <a:solidFill>
                <a:srgbClr val="FF0000"/>
              </a:solidFill>
            </a:endParaRPr>
          </a:p>
        </p:txBody>
      </p:sp>
      <p:sp>
        <p:nvSpPr>
          <p:cNvPr id="37" name="TextBox 36"/>
          <p:cNvSpPr txBox="1"/>
          <p:nvPr/>
        </p:nvSpPr>
        <p:spPr>
          <a:xfrm>
            <a:off x="4071934" y="2285992"/>
            <a:ext cx="428628" cy="369332"/>
          </a:xfrm>
          <a:prstGeom prst="rect">
            <a:avLst/>
          </a:prstGeom>
          <a:noFill/>
        </p:spPr>
        <p:txBody>
          <a:bodyPr wrap="square" rtlCol="0">
            <a:spAutoFit/>
          </a:bodyPr>
          <a:lstStyle/>
          <a:p>
            <a:r>
              <a:rPr lang="en-US" altLang="zh-CN" dirty="0" smtClean="0"/>
              <a:t>1</a:t>
            </a:r>
            <a:endParaRPr lang="zh-CN" altLang="en-US" dirty="0"/>
          </a:p>
        </p:txBody>
      </p:sp>
      <p:sp>
        <p:nvSpPr>
          <p:cNvPr id="38" name="TextBox 37"/>
          <p:cNvSpPr txBox="1"/>
          <p:nvPr/>
        </p:nvSpPr>
        <p:spPr>
          <a:xfrm>
            <a:off x="4500562" y="2285992"/>
            <a:ext cx="428628" cy="369332"/>
          </a:xfrm>
          <a:prstGeom prst="rect">
            <a:avLst/>
          </a:prstGeom>
          <a:noFill/>
        </p:spPr>
        <p:txBody>
          <a:bodyPr wrap="square" rtlCol="0">
            <a:spAutoFit/>
          </a:bodyPr>
          <a:lstStyle/>
          <a:p>
            <a:r>
              <a:rPr lang="en-US" altLang="zh-CN" dirty="0" smtClean="0"/>
              <a:t>3</a:t>
            </a:r>
            <a:endParaRPr lang="zh-CN" altLang="en-US" dirty="0"/>
          </a:p>
        </p:txBody>
      </p:sp>
      <p:sp>
        <p:nvSpPr>
          <p:cNvPr id="39" name="TextBox 38"/>
          <p:cNvSpPr txBox="1"/>
          <p:nvPr/>
        </p:nvSpPr>
        <p:spPr>
          <a:xfrm>
            <a:off x="4929190" y="2285992"/>
            <a:ext cx="500066" cy="369332"/>
          </a:xfrm>
          <a:prstGeom prst="rect">
            <a:avLst/>
          </a:prstGeom>
          <a:noFill/>
        </p:spPr>
        <p:txBody>
          <a:bodyPr wrap="square" rtlCol="0">
            <a:spAutoFit/>
          </a:bodyPr>
          <a:lstStyle/>
          <a:p>
            <a:r>
              <a:rPr lang="en-US" altLang="zh-CN" dirty="0" smtClean="0"/>
              <a:t> 6</a:t>
            </a:r>
            <a:endParaRPr lang="zh-CN" altLang="en-US" dirty="0"/>
          </a:p>
        </p:txBody>
      </p:sp>
      <p:sp>
        <p:nvSpPr>
          <p:cNvPr id="40" name="TextBox 39"/>
          <p:cNvSpPr txBox="1"/>
          <p:nvPr/>
        </p:nvSpPr>
        <p:spPr>
          <a:xfrm>
            <a:off x="5429256" y="2285992"/>
            <a:ext cx="1071570" cy="369332"/>
          </a:xfrm>
          <a:prstGeom prst="rect">
            <a:avLst/>
          </a:prstGeom>
          <a:noFill/>
        </p:spPr>
        <p:txBody>
          <a:bodyPr wrap="square" rtlCol="0">
            <a:spAutoFit/>
          </a:bodyPr>
          <a:lstStyle/>
          <a:p>
            <a:r>
              <a:rPr lang="en-US" altLang="zh-CN" dirty="0" smtClean="0"/>
              <a:t> 10    15</a:t>
            </a:r>
            <a:endParaRPr lang="zh-CN" altLang="en-US" dirty="0"/>
          </a:p>
        </p:txBody>
      </p:sp>
      <p:sp>
        <p:nvSpPr>
          <p:cNvPr id="41" name="TextBox 40"/>
          <p:cNvSpPr txBox="1"/>
          <p:nvPr/>
        </p:nvSpPr>
        <p:spPr>
          <a:xfrm>
            <a:off x="4071934" y="2643182"/>
            <a:ext cx="428628" cy="369332"/>
          </a:xfrm>
          <a:prstGeom prst="rect">
            <a:avLst/>
          </a:prstGeom>
          <a:noFill/>
        </p:spPr>
        <p:txBody>
          <a:bodyPr wrap="square" rtlCol="0">
            <a:spAutoFit/>
          </a:bodyPr>
          <a:lstStyle/>
          <a:p>
            <a:r>
              <a:rPr lang="en-US" altLang="zh-CN" dirty="0" smtClean="0"/>
              <a:t>7</a:t>
            </a:r>
            <a:endParaRPr lang="zh-CN" altLang="en-US" dirty="0"/>
          </a:p>
        </p:txBody>
      </p:sp>
      <p:sp>
        <p:nvSpPr>
          <p:cNvPr id="42" name="TextBox 41"/>
          <p:cNvSpPr txBox="1"/>
          <p:nvPr/>
        </p:nvSpPr>
        <p:spPr>
          <a:xfrm>
            <a:off x="4500562" y="2643182"/>
            <a:ext cx="500066" cy="369332"/>
          </a:xfrm>
          <a:prstGeom prst="rect">
            <a:avLst/>
          </a:prstGeom>
          <a:noFill/>
        </p:spPr>
        <p:txBody>
          <a:bodyPr wrap="square" rtlCol="0">
            <a:spAutoFit/>
          </a:bodyPr>
          <a:lstStyle/>
          <a:p>
            <a:r>
              <a:rPr lang="en-US" altLang="zh-CN" dirty="0" smtClean="0"/>
              <a:t>16</a:t>
            </a:r>
            <a:endParaRPr lang="zh-CN" altLang="en-US" dirty="0"/>
          </a:p>
        </p:txBody>
      </p:sp>
      <p:sp>
        <p:nvSpPr>
          <p:cNvPr id="43" name="TextBox 42"/>
          <p:cNvSpPr txBox="1"/>
          <p:nvPr/>
        </p:nvSpPr>
        <p:spPr>
          <a:xfrm>
            <a:off x="179512" y="332656"/>
            <a:ext cx="7858180" cy="1754326"/>
          </a:xfrm>
          <a:prstGeom prst="rect">
            <a:avLst/>
          </a:prstGeom>
          <a:solidFill>
            <a:schemeClr val="bg1"/>
          </a:solidFill>
        </p:spPr>
        <p:txBody>
          <a:bodyPr wrap="square" rtlCol="0">
            <a:spAutoFit/>
          </a:bodyPr>
          <a:lstStyle/>
          <a:p>
            <a:r>
              <a:rPr lang="en-US" altLang="zh-CN" b="1" dirty="0" smtClean="0">
                <a:solidFill>
                  <a:srgbClr val="FF0000"/>
                </a:solidFill>
              </a:rPr>
              <a:t>s(1,1)</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s(1,0)</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f(1,1)</a:t>
            </a:r>
            <a:r>
              <a:rPr lang="zh-CN" altLang="en-US" b="1" dirty="0" smtClean="0">
                <a:solidFill>
                  <a:srgbClr val="FF0000"/>
                </a:solidFill>
              </a:rPr>
              <a:t> </a:t>
            </a:r>
            <a:r>
              <a:rPr lang="en-US" altLang="zh-CN" b="1" dirty="0" smtClean="0">
                <a:solidFill>
                  <a:srgbClr val="FF0000"/>
                </a:solidFill>
              </a:rPr>
              <a:t>=1,</a:t>
            </a:r>
            <a:r>
              <a:rPr lang="zh-CN" altLang="en-US" b="1" dirty="0" smtClean="0">
                <a:solidFill>
                  <a:srgbClr val="FF0000"/>
                </a:solidFill>
              </a:rPr>
              <a:t>                  </a:t>
            </a:r>
            <a:r>
              <a:rPr lang="en-US" altLang="zh-CN" b="1" dirty="0" smtClean="0">
                <a:solidFill>
                  <a:srgbClr val="FF0000"/>
                </a:solidFill>
              </a:rPr>
              <a:t>ii(1,1) = ii(0,1) + s(1,1) =1</a:t>
            </a:r>
          </a:p>
          <a:p>
            <a:r>
              <a:rPr lang="en-US" altLang="zh-CN" b="1" dirty="0" smtClean="0">
                <a:solidFill>
                  <a:srgbClr val="FF0000"/>
                </a:solidFill>
              </a:rPr>
              <a:t>s(1,2) = s(1,1) + f(1,2) =3,                  ii(1,2) = ii(0,2) + s(1,2) =3</a:t>
            </a:r>
          </a:p>
          <a:p>
            <a:r>
              <a:rPr lang="en-US" altLang="zh-CN" b="1" dirty="0" smtClean="0">
                <a:solidFill>
                  <a:srgbClr val="FF0000"/>
                </a:solidFill>
              </a:rPr>
              <a:t>……….   …..   …..</a:t>
            </a:r>
          </a:p>
          <a:p>
            <a:r>
              <a:rPr lang="en-US" altLang="zh-CN" b="1" dirty="0" smtClean="0">
                <a:solidFill>
                  <a:srgbClr val="FF0000"/>
                </a:solidFill>
              </a:rPr>
              <a:t>s(2,1)</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s(2,0)</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f(2,1)</a:t>
            </a:r>
            <a:r>
              <a:rPr lang="zh-CN" altLang="en-US" b="1" dirty="0" smtClean="0">
                <a:solidFill>
                  <a:srgbClr val="FF0000"/>
                </a:solidFill>
              </a:rPr>
              <a:t> </a:t>
            </a:r>
            <a:r>
              <a:rPr lang="en-US" altLang="zh-CN" b="1" dirty="0" smtClean="0">
                <a:solidFill>
                  <a:srgbClr val="FF0000"/>
                </a:solidFill>
              </a:rPr>
              <a:t>=6,</a:t>
            </a:r>
            <a:r>
              <a:rPr lang="zh-CN" altLang="en-US" b="1" dirty="0" smtClean="0">
                <a:solidFill>
                  <a:srgbClr val="FF0000"/>
                </a:solidFill>
              </a:rPr>
              <a:t>                  </a:t>
            </a:r>
            <a:r>
              <a:rPr lang="en-US" altLang="zh-CN" b="1" dirty="0" smtClean="0">
                <a:solidFill>
                  <a:srgbClr val="FF0000"/>
                </a:solidFill>
              </a:rPr>
              <a:t>ii(2,1) = ii(1,1) + s(2,1) =1+6=7</a:t>
            </a:r>
          </a:p>
          <a:p>
            <a:r>
              <a:rPr lang="en-US" altLang="zh-CN" b="1" dirty="0" smtClean="0">
                <a:solidFill>
                  <a:srgbClr val="FF0000"/>
                </a:solidFill>
              </a:rPr>
              <a:t>s(2,2)</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s(2,1)</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f(2,2)</a:t>
            </a:r>
            <a:r>
              <a:rPr lang="zh-CN" altLang="en-US" b="1" dirty="0" smtClean="0">
                <a:solidFill>
                  <a:srgbClr val="FF0000"/>
                </a:solidFill>
              </a:rPr>
              <a:t> </a:t>
            </a:r>
            <a:r>
              <a:rPr lang="en-US" altLang="zh-CN" b="1" dirty="0" smtClean="0">
                <a:solidFill>
                  <a:srgbClr val="FF0000"/>
                </a:solidFill>
              </a:rPr>
              <a:t>=6+7=13,</a:t>
            </a:r>
            <a:r>
              <a:rPr lang="zh-CN" altLang="en-US" b="1" dirty="0" smtClean="0">
                <a:solidFill>
                  <a:srgbClr val="FF0000"/>
                </a:solidFill>
              </a:rPr>
              <a:t>      </a:t>
            </a:r>
            <a:r>
              <a:rPr lang="en-US" altLang="zh-CN" b="1" dirty="0" smtClean="0">
                <a:solidFill>
                  <a:srgbClr val="FF0000"/>
                </a:solidFill>
              </a:rPr>
              <a:t>ii(2,2) = ii(1,2) + s(2,2) =3+13=16</a:t>
            </a:r>
          </a:p>
          <a:p>
            <a:r>
              <a:rPr lang="en-US" altLang="zh-CN" b="1" dirty="0" smtClean="0">
                <a:solidFill>
                  <a:srgbClr val="FF0000"/>
                </a:solidFill>
              </a:rPr>
              <a:t>s(2,3)</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s(2,2)</a:t>
            </a:r>
            <a:r>
              <a:rPr lang="zh-CN" altLang="en-US" b="1" dirty="0" smtClean="0">
                <a:solidFill>
                  <a:srgbClr val="FF0000"/>
                </a:solidFill>
              </a:rPr>
              <a:t> </a:t>
            </a:r>
            <a:r>
              <a:rPr lang="en-US" altLang="zh-CN" b="1" dirty="0" smtClean="0">
                <a:solidFill>
                  <a:srgbClr val="FF0000"/>
                </a:solidFill>
              </a:rPr>
              <a:t>+</a:t>
            </a:r>
            <a:r>
              <a:rPr lang="zh-CN" altLang="en-US" b="1" dirty="0" smtClean="0">
                <a:solidFill>
                  <a:srgbClr val="FF0000"/>
                </a:solidFill>
              </a:rPr>
              <a:t> </a:t>
            </a:r>
            <a:r>
              <a:rPr lang="en-US" altLang="zh-CN" b="1" dirty="0" smtClean="0">
                <a:solidFill>
                  <a:srgbClr val="FF0000"/>
                </a:solidFill>
              </a:rPr>
              <a:t>f(2,3)</a:t>
            </a:r>
            <a:r>
              <a:rPr lang="zh-CN" altLang="en-US" b="1" dirty="0" smtClean="0">
                <a:solidFill>
                  <a:srgbClr val="FF0000"/>
                </a:solidFill>
              </a:rPr>
              <a:t> </a:t>
            </a:r>
            <a:r>
              <a:rPr lang="en-US" altLang="zh-CN" b="1" dirty="0" smtClean="0">
                <a:solidFill>
                  <a:srgbClr val="FF0000"/>
                </a:solidFill>
              </a:rPr>
              <a:t>=13+8=21,</a:t>
            </a:r>
            <a:r>
              <a:rPr lang="zh-CN" altLang="en-US" b="1" dirty="0" smtClean="0">
                <a:solidFill>
                  <a:srgbClr val="FF0000"/>
                </a:solidFill>
              </a:rPr>
              <a:t>    </a:t>
            </a:r>
            <a:r>
              <a:rPr lang="en-US" altLang="zh-CN" b="1" dirty="0" smtClean="0">
                <a:solidFill>
                  <a:srgbClr val="FF0000"/>
                </a:solidFill>
              </a:rPr>
              <a:t>ii(2,3) = ii(1,3) + s(2,3) =6+21=27</a:t>
            </a:r>
            <a:endParaRPr lang="zh-CN" altLang="en-US" b="1" dirty="0">
              <a:solidFill>
                <a:srgbClr val="FF0000"/>
              </a:solidFill>
            </a:endParaRPr>
          </a:p>
        </p:txBody>
      </p:sp>
      <p:sp>
        <p:nvSpPr>
          <p:cNvPr id="44" name="TextBox 43"/>
          <p:cNvSpPr txBox="1"/>
          <p:nvPr/>
        </p:nvSpPr>
        <p:spPr>
          <a:xfrm>
            <a:off x="4929190" y="2643182"/>
            <a:ext cx="1571636" cy="369332"/>
          </a:xfrm>
          <a:prstGeom prst="rect">
            <a:avLst/>
          </a:prstGeom>
          <a:noFill/>
        </p:spPr>
        <p:txBody>
          <a:bodyPr wrap="square" rtlCol="0">
            <a:spAutoFit/>
          </a:bodyPr>
          <a:lstStyle/>
          <a:p>
            <a:r>
              <a:rPr lang="en-US" altLang="zh-CN" dirty="0" smtClean="0"/>
              <a:t>27</a:t>
            </a:r>
            <a:r>
              <a:rPr lang="zh-CN" altLang="en-US" dirty="0" smtClean="0"/>
              <a:t>      </a:t>
            </a:r>
            <a:r>
              <a:rPr lang="en-US" altLang="zh-CN" dirty="0" smtClean="0"/>
              <a:t>40</a:t>
            </a:r>
            <a:r>
              <a:rPr lang="zh-CN" altLang="en-US" dirty="0" smtClean="0"/>
              <a:t>   </a:t>
            </a:r>
            <a:r>
              <a:rPr lang="en-US" altLang="zh-CN" dirty="0" smtClean="0"/>
              <a:t>85</a:t>
            </a:r>
            <a:r>
              <a:rPr lang="zh-CN" altLang="en-US" dirty="0" smtClean="0"/>
              <a:t>  </a:t>
            </a:r>
            <a:endParaRPr lang="zh-CN" altLang="en-US" dirty="0"/>
          </a:p>
        </p:txBody>
      </p:sp>
      <p:sp>
        <p:nvSpPr>
          <p:cNvPr id="45" name="TextBox 44"/>
          <p:cNvSpPr txBox="1"/>
          <p:nvPr/>
        </p:nvSpPr>
        <p:spPr>
          <a:xfrm>
            <a:off x="4071934" y="3000372"/>
            <a:ext cx="2500330" cy="369332"/>
          </a:xfrm>
          <a:prstGeom prst="rect">
            <a:avLst/>
          </a:prstGeom>
          <a:noFill/>
        </p:spPr>
        <p:txBody>
          <a:bodyPr wrap="square" rtlCol="0">
            <a:spAutoFit/>
          </a:bodyPr>
          <a:lstStyle/>
          <a:p>
            <a:pPr marL="342900" indent="-342900">
              <a:buAutoNum type="arabicPlain" startAt="16"/>
            </a:pPr>
            <a:r>
              <a:rPr lang="zh-CN" altLang="en-US" dirty="0" smtClean="0"/>
              <a:t> </a:t>
            </a:r>
            <a:r>
              <a:rPr lang="en-US" altLang="zh-CN" dirty="0" smtClean="0"/>
              <a:t>39</a:t>
            </a:r>
            <a:r>
              <a:rPr lang="zh-CN" altLang="en-US" dirty="0" smtClean="0"/>
              <a:t>   </a:t>
            </a:r>
            <a:r>
              <a:rPr lang="en-US" altLang="zh-CN" dirty="0" smtClean="0"/>
              <a:t>63</a:t>
            </a:r>
            <a:r>
              <a:rPr lang="zh-CN" altLang="en-US" dirty="0" smtClean="0"/>
              <a:t>     </a:t>
            </a:r>
            <a:r>
              <a:rPr lang="en-US" altLang="zh-CN" dirty="0" smtClean="0"/>
              <a:t>90</a:t>
            </a:r>
            <a:r>
              <a:rPr lang="zh-CN" altLang="en-US" dirty="0" smtClean="0"/>
              <a:t>   </a:t>
            </a:r>
            <a:r>
              <a:rPr lang="en-US" altLang="zh-CN" dirty="0" smtClean="0"/>
              <a:t>150</a:t>
            </a:r>
            <a:endParaRPr lang="zh-CN" altLang="en-US" dirty="0"/>
          </a:p>
        </p:txBody>
      </p:sp>
      <p:sp>
        <p:nvSpPr>
          <p:cNvPr id="46" name="TextBox 45"/>
          <p:cNvSpPr txBox="1"/>
          <p:nvPr/>
        </p:nvSpPr>
        <p:spPr>
          <a:xfrm>
            <a:off x="4071934" y="3357562"/>
            <a:ext cx="2500330" cy="369332"/>
          </a:xfrm>
          <a:prstGeom prst="rect">
            <a:avLst/>
          </a:prstGeom>
          <a:noFill/>
        </p:spPr>
        <p:txBody>
          <a:bodyPr wrap="square" rtlCol="0">
            <a:spAutoFit/>
          </a:bodyPr>
          <a:lstStyle/>
          <a:p>
            <a:pPr marL="342900" indent="-342900"/>
            <a:r>
              <a:rPr lang="en-US" altLang="zh-CN" dirty="0" smtClean="0"/>
              <a:t>32</a:t>
            </a:r>
            <a:r>
              <a:rPr lang="zh-CN" altLang="en-US" dirty="0" smtClean="0"/>
              <a:t>   </a:t>
            </a:r>
            <a:r>
              <a:rPr lang="en-US" altLang="zh-CN" dirty="0" smtClean="0"/>
              <a:t>72</a:t>
            </a:r>
            <a:r>
              <a:rPr lang="zh-CN" altLang="en-US" dirty="0" smtClean="0"/>
              <a:t>  </a:t>
            </a:r>
            <a:r>
              <a:rPr lang="en-US" altLang="zh-CN" dirty="0" smtClean="0"/>
              <a:t>115</a:t>
            </a:r>
            <a:r>
              <a:rPr lang="zh-CN" altLang="en-US" dirty="0" smtClean="0"/>
              <a:t>  </a:t>
            </a:r>
            <a:r>
              <a:rPr lang="en-US" altLang="zh-CN" dirty="0" smtClean="0"/>
              <a:t>161</a:t>
            </a:r>
            <a:r>
              <a:rPr lang="zh-CN" altLang="en-US" dirty="0" smtClean="0"/>
              <a:t>  </a:t>
            </a:r>
            <a:r>
              <a:rPr lang="en-US" altLang="zh-CN" dirty="0" smtClean="0"/>
              <a:t>241</a:t>
            </a:r>
            <a:endParaRPr lang="zh-CN" altLang="en-US" dirty="0"/>
          </a:p>
        </p:txBody>
      </p:sp>
      <p:sp>
        <p:nvSpPr>
          <p:cNvPr id="47" name="TextBox 46"/>
          <p:cNvSpPr txBox="1"/>
          <p:nvPr/>
        </p:nvSpPr>
        <p:spPr>
          <a:xfrm>
            <a:off x="4071934" y="3714752"/>
            <a:ext cx="2500330" cy="369332"/>
          </a:xfrm>
          <a:prstGeom prst="rect">
            <a:avLst/>
          </a:prstGeom>
          <a:noFill/>
        </p:spPr>
        <p:txBody>
          <a:bodyPr wrap="square" rtlCol="0">
            <a:spAutoFit/>
          </a:bodyPr>
          <a:lstStyle/>
          <a:p>
            <a:pPr marL="342900" indent="-342900"/>
            <a:r>
              <a:rPr lang="en-US" altLang="zh-CN" dirty="0" smtClean="0"/>
              <a:t>53</a:t>
            </a:r>
            <a:r>
              <a:rPr lang="zh-CN" altLang="en-US" dirty="0" smtClean="0"/>
              <a:t>  </a:t>
            </a:r>
            <a:r>
              <a:rPr lang="en-US" altLang="zh-CN" dirty="0" smtClean="0"/>
              <a:t>115</a:t>
            </a:r>
            <a:r>
              <a:rPr lang="zh-CN" altLang="en-US" dirty="0" smtClean="0"/>
              <a:t> </a:t>
            </a:r>
            <a:r>
              <a:rPr lang="en-US" altLang="zh-CN" dirty="0" smtClean="0"/>
              <a:t>181</a:t>
            </a:r>
            <a:r>
              <a:rPr lang="zh-CN" altLang="en-US" dirty="0" smtClean="0"/>
              <a:t>  </a:t>
            </a:r>
            <a:r>
              <a:rPr lang="en-US" altLang="zh-CN" dirty="0" smtClean="0"/>
              <a:t>250</a:t>
            </a:r>
            <a:r>
              <a:rPr lang="zh-CN" altLang="en-US" dirty="0" smtClean="0"/>
              <a:t>  </a:t>
            </a:r>
            <a:r>
              <a:rPr lang="en-US" altLang="zh-CN" dirty="0" smtClean="0"/>
              <a:t>356</a:t>
            </a:r>
            <a:endParaRPr lang="zh-CN" altLang="en-US" dirty="0"/>
          </a:p>
        </p:txBody>
      </p:sp>
    </p:spTree>
    <p:extLst>
      <p:ext uri="{BB962C8B-B14F-4D97-AF65-F5344CB8AC3E}">
        <p14:creationId xmlns:p14="http://schemas.microsoft.com/office/powerpoint/2010/main" val="423633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linds(horizontal)">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horizont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horizontal)">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blinds(horizontal)">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blinds(horizontal)">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blinds(horizontal)">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animBg="1"/>
      <p:bldP spid="44" grpId="0"/>
      <p:bldP spid="45" grpId="0"/>
      <p:bldP spid="46" grpId="0"/>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736"/>
            <a:ext cx="8686800" cy="588953"/>
          </a:xfrm>
        </p:spPr>
        <p:txBody>
          <a:bodyPr/>
          <a:lstStyle/>
          <a:p>
            <a:pPr>
              <a:buNone/>
            </a:pPr>
            <a:r>
              <a:rPr lang="zh-CN" altLang="en-US" dirty="0" smtClean="0"/>
              <a:t>积分图像特点：运算复杂度低</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500034" y="2285992"/>
            <a:ext cx="2500330" cy="173280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28596" y="4286256"/>
            <a:ext cx="6405711" cy="192882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286116" y="2285992"/>
            <a:ext cx="4153621" cy="357190"/>
          </a:xfrm>
          <a:prstGeom prst="rect">
            <a:avLst/>
          </a:prstGeom>
          <a:noFill/>
          <a:ln w="9525">
            <a:noFill/>
            <a:miter lim="800000"/>
            <a:headEnd/>
            <a:tailEnd/>
          </a:ln>
          <a:effectLst/>
        </p:spPr>
      </p:pic>
      <p:sp>
        <p:nvSpPr>
          <p:cNvPr id="4" name="标题 3"/>
          <p:cNvSpPr>
            <a:spLocks noGrp="1"/>
          </p:cNvSpPr>
          <p:nvPr>
            <p:ph type="title"/>
          </p:nvPr>
        </p:nvSpPr>
        <p:spPr/>
        <p:txBody>
          <a:bodyPr/>
          <a:lstStyle/>
          <a:p>
            <a:endParaRPr lang="zh-CN" altLang="en-US"/>
          </a:p>
        </p:txBody>
      </p:sp>
      <p:sp>
        <p:nvSpPr>
          <p:cNvPr id="7" name="内容占位符 2"/>
          <p:cNvSpPr txBox="1">
            <a:spLocks/>
          </p:cNvSpPr>
          <p:nvPr/>
        </p:nvSpPr>
        <p:spPr bwMode="auto">
          <a:xfrm>
            <a:off x="2771800" y="6093296"/>
            <a:ext cx="3168352" cy="588953"/>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a:buFont typeface="Wingdings" panose="05000000000000000000" pitchFamily="2" charset="2"/>
              <a:buNone/>
            </a:pPr>
            <a:r>
              <a:rPr lang="en-US" altLang="zh-CN" kern="0" dirty="0" err="1" smtClean="0"/>
              <a:t>Haar</a:t>
            </a:r>
            <a:r>
              <a:rPr lang="zh-CN" altLang="en-US" kern="0" dirty="0" smtClean="0"/>
              <a:t>特征</a:t>
            </a:r>
            <a:endParaRPr lang="zh-CN" altLang="en-US" kern="0" dirty="0"/>
          </a:p>
        </p:txBody>
      </p:sp>
    </p:spTree>
    <p:extLst>
      <p:ext uri="{BB962C8B-B14F-4D97-AF65-F5344CB8AC3E}">
        <p14:creationId xmlns:p14="http://schemas.microsoft.com/office/powerpoint/2010/main" val="1248683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428736"/>
            <a:ext cx="8686800" cy="946144"/>
          </a:xfrm>
        </p:spPr>
        <p:txBody>
          <a:bodyPr>
            <a:normAutofit fontScale="77500" lnSpcReduction="20000"/>
          </a:bodyPr>
          <a:lstStyle/>
          <a:p>
            <a:pPr>
              <a:buNone/>
            </a:pPr>
            <a:r>
              <a:rPr lang="zh-CN" altLang="en-US" dirty="0" smtClean="0"/>
              <a:t>链 </a:t>
            </a:r>
            <a:endParaRPr lang="en-US" altLang="zh-CN" dirty="0" smtClean="0"/>
          </a:p>
          <a:p>
            <a:pPr>
              <a:buNone/>
            </a:pPr>
            <a:r>
              <a:rPr lang="zh-CN" altLang="en-US" dirty="0" smtClean="0"/>
              <a:t>链码 </a:t>
            </a:r>
            <a:r>
              <a:rPr lang="en-US" altLang="zh-CN" dirty="0" smtClean="0"/>
              <a:t>chain codes</a:t>
            </a:r>
          </a:p>
          <a:p>
            <a:pPr>
              <a:buNone/>
            </a:pPr>
            <a:endParaRPr lang="en-US" altLang="zh-CN" dirty="0" smtClean="0"/>
          </a:p>
          <a:p>
            <a:pPr>
              <a:buNone/>
            </a:pP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500034" y="2500306"/>
            <a:ext cx="5214974" cy="278860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85720" y="5572140"/>
            <a:ext cx="8501122" cy="714380"/>
          </a:xfrm>
          <a:prstGeom prst="rect">
            <a:avLst/>
          </a:prstGeom>
          <a:noFill/>
          <a:ln w="9525">
            <a:noFill/>
            <a:miter lim="800000"/>
            <a:headEnd/>
            <a:tailEnd/>
          </a:ln>
          <a:effectLst/>
        </p:spPr>
      </p:pic>
      <p:sp>
        <p:nvSpPr>
          <p:cNvPr id="6" name="任意多边形 5"/>
          <p:cNvSpPr/>
          <p:nvPr/>
        </p:nvSpPr>
        <p:spPr>
          <a:xfrm>
            <a:off x="985651" y="2848099"/>
            <a:ext cx="2214749" cy="2390899"/>
          </a:xfrm>
          <a:custGeom>
            <a:avLst/>
            <a:gdLst>
              <a:gd name="connsiteX0" fmla="*/ 843149 w 2214749"/>
              <a:gd name="connsiteY0" fmla="*/ 73231 h 2390899"/>
              <a:gd name="connsiteX1" fmla="*/ 1436915 w 2214749"/>
              <a:gd name="connsiteY1" fmla="*/ 85106 h 2390899"/>
              <a:gd name="connsiteX2" fmla="*/ 1757549 w 2214749"/>
              <a:gd name="connsiteY2" fmla="*/ 583870 h 2390899"/>
              <a:gd name="connsiteX3" fmla="*/ 1615045 w 2214749"/>
              <a:gd name="connsiteY3" fmla="*/ 1047007 h 2390899"/>
              <a:gd name="connsiteX4" fmla="*/ 878775 w 2214749"/>
              <a:gd name="connsiteY4" fmla="*/ 1712026 h 2390899"/>
              <a:gd name="connsiteX5" fmla="*/ 950027 w 2214749"/>
              <a:gd name="connsiteY5" fmla="*/ 1842654 h 2390899"/>
              <a:gd name="connsiteX6" fmla="*/ 1876302 w 2214749"/>
              <a:gd name="connsiteY6" fmla="*/ 1830779 h 2390899"/>
              <a:gd name="connsiteX7" fmla="*/ 1947554 w 2214749"/>
              <a:gd name="connsiteY7" fmla="*/ 2305792 h 2390899"/>
              <a:gd name="connsiteX8" fmla="*/ 273133 w 2214749"/>
              <a:gd name="connsiteY8" fmla="*/ 2270166 h 2390899"/>
              <a:gd name="connsiteX9" fmla="*/ 308759 w 2214749"/>
              <a:gd name="connsiteY9" fmla="*/ 1581397 h 2390899"/>
              <a:gd name="connsiteX10" fmla="*/ 1116281 w 2214749"/>
              <a:gd name="connsiteY10" fmla="*/ 928254 h 2390899"/>
              <a:gd name="connsiteX11" fmla="*/ 1246910 w 2214749"/>
              <a:gd name="connsiteY11" fmla="*/ 548244 h 2390899"/>
              <a:gd name="connsiteX12" fmla="*/ 843149 w 2214749"/>
              <a:gd name="connsiteY12" fmla="*/ 500743 h 2390899"/>
              <a:gd name="connsiteX13" fmla="*/ 748146 w 2214749"/>
              <a:gd name="connsiteY13" fmla="*/ 821376 h 2390899"/>
              <a:gd name="connsiteX14" fmla="*/ 427513 w 2214749"/>
              <a:gd name="connsiteY14" fmla="*/ 987631 h 2390899"/>
              <a:gd name="connsiteX15" fmla="*/ 273133 w 2214749"/>
              <a:gd name="connsiteY15" fmla="*/ 726374 h 2390899"/>
              <a:gd name="connsiteX16" fmla="*/ 332510 w 2214749"/>
              <a:gd name="connsiteY16" fmla="*/ 358239 h 2390899"/>
              <a:gd name="connsiteX17" fmla="*/ 570017 w 2214749"/>
              <a:gd name="connsiteY17" fmla="*/ 251361 h 2390899"/>
              <a:gd name="connsiteX18" fmla="*/ 843149 w 2214749"/>
              <a:gd name="connsiteY18" fmla="*/ 73231 h 239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4749" h="2390899">
                <a:moveTo>
                  <a:pt x="843149" y="73231"/>
                </a:moveTo>
                <a:cubicBezTo>
                  <a:pt x="987632" y="45522"/>
                  <a:pt x="1284515" y="0"/>
                  <a:pt x="1436915" y="85106"/>
                </a:cubicBezTo>
                <a:cubicBezTo>
                  <a:pt x="1589315" y="170212"/>
                  <a:pt x="1727861" y="423553"/>
                  <a:pt x="1757549" y="583870"/>
                </a:cubicBezTo>
                <a:cubicBezTo>
                  <a:pt x="1787237" y="744187"/>
                  <a:pt x="1761507" y="858981"/>
                  <a:pt x="1615045" y="1047007"/>
                </a:cubicBezTo>
                <a:cubicBezTo>
                  <a:pt x="1468583" y="1235033"/>
                  <a:pt x="989611" y="1579418"/>
                  <a:pt x="878775" y="1712026"/>
                </a:cubicBezTo>
                <a:cubicBezTo>
                  <a:pt x="767939" y="1844634"/>
                  <a:pt x="783772" y="1822862"/>
                  <a:pt x="950027" y="1842654"/>
                </a:cubicBezTo>
                <a:cubicBezTo>
                  <a:pt x="1116282" y="1862446"/>
                  <a:pt x="1710047" y="1753589"/>
                  <a:pt x="1876302" y="1830779"/>
                </a:cubicBezTo>
                <a:cubicBezTo>
                  <a:pt x="2042557" y="1907969"/>
                  <a:pt x="2214749" y="2232561"/>
                  <a:pt x="1947554" y="2305792"/>
                </a:cubicBezTo>
                <a:cubicBezTo>
                  <a:pt x="1680359" y="2379023"/>
                  <a:pt x="546266" y="2390899"/>
                  <a:pt x="273133" y="2270166"/>
                </a:cubicBezTo>
                <a:cubicBezTo>
                  <a:pt x="0" y="2149433"/>
                  <a:pt x="168234" y="1805049"/>
                  <a:pt x="308759" y="1581397"/>
                </a:cubicBezTo>
                <a:cubicBezTo>
                  <a:pt x="449284" y="1357745"/>
                  <a:pt x="959923" y="1100446"/>
                  <a:pt x="1116281" y="928254"/>
                </a:cubicBezTo>
                <a:cubicBezTo>
                  <a:pt x="1272639" y="756062"/>
                  <a:pt x="1292432" y="619496"/>
                  <a:pt x="1246910" y="548244"/>
                </a:cubicBezTo>
                <a:cubicBezTo>
                  <a:pt x="1201388" y="476992"/>
                  <a:pt x="926276" y="455221"/>
                  <a:pt x="843149" y="500743"/>
                </a:cubicBezTo>
                <a:cubicBezTo>
                  <a:pt x="760022" y="546265"/>
                  <a:pt x="817419" y="740228"/>
                  <a:pt x="748146" y="821376"/>
                </a:cubicBezTo>
                <a:cubicBezTo>
                  <a:pt x="678873" y="902524"/>
                  <a:pt x="506682" y="1003465"/>
                  <a:pt x="427513" y="987631"/>
                </a:cubicBezTo>
                <a:cubicBezTo>
                  <a:pt x="348344" y="971797"/>
                  <a:pt x="288967" y="831273"/>
                  <a:pt x="273133" y="726374"/>
                </a:cubicBezTo>
                <a:cubicBezTo>
                  <a:pt x="257299" y="621475"/>
                  <a:pt x="283029" y="437408"/>
                  <a:pt x="332510" y="358239"/>
                </a:cubicBezTo>
                <a:cubicBezTo>
                  <a:pt x="381991" y="279070"/>
                  <a:pt x="484911" y="296883"/>
                  <a:pt x="570017" y="251361"/>
                </a:cubicBezTo>
                <a:cubicBezTo>
                  <a:pt x="655123" y="205839"/>
                  <a:pt x="698666" y="100940"/>
                  <a:pt x="843149" y="7323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14480" y="2857496"/>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bwMode="auto">
          <a:xfrm>
            <a:off x="3275856" y="-27384"/>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黑体" pitchFamily="2" charset="-122"/>
              <a:ea typeface="黑体" pitchFamily="2" charset="-122"/>
            </a:endParaRPr>
          </a:p>
        </p:txBody>
      </p:sp>
      <p:sp>
        <p:nvSpPr>
          <p:cNvPr id="5" name="标题 4"/>
          <p:cNvSpPr>
            <a:spLocks noGrp="1"/>
          </p:cNvSpPr>
          <p:nvPr>
            <p:ph type="title"/>
          </p:nvPr>
        </p:nvSpPr>
        <p:spPr/>
        <p:txBody>
          <a:bodyPr/>
          <a:lstStyle/>
          <a:p>
            <a:endParaRPr lang="zh-CN" altLang="en-US"/>
          </a:p>
        </p:txBody>
      </p:sp>
      <p:cxnSp>
        <p:nvCxnSpPr>
          <p:cNvPr id="8" name="直接箭头连接符 7"/>
          <p:cNvCxnSpPr/>
          <p:nvPr/>
        </p:nvCxnSpPr>
        <p:spPr bwMode="auto">
          <a:xfrm>
            <a:off x="2771800" y="5013176"/>
            <a:ext cx="1296144" cy="72008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 name="直接箭头连接符 10"/>
          <p:cNvCxnSpPr/>
          <p:nvPr/>
        </p:nvCxnSpPr>
        <p:spPr bwMode="auto">
          <a:xfrm>
            <a:off x="1547664" y="5013176"/>
            <a:ext cx="3816424" cy="792088"/>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p:nvPr/>
        </p:nvCxnSpPr>
        <p:spPr bwMode="auto">
          <a:xfrm>
            <a:off x="1547664" y="4509120"/>
            <a:ext cx="4320480" cy="129614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 name="直接箭头连接符 16"/>
          <p:cNvCxnSpPr/>
          <p:nvPr/>
        </p:nvCxnSpPr>
        <p:spPr bwMode="auto">
          <a:xfrm>
            <a:off x="2339752" y="3212976"/>
            <a:ext cx="4752528" cy="252028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0" name="直接箭头连接符 19"/>
          <p:cNvCxnSpPr/>
          <p:nvPr/>
        </p:nvCxnSpPr>
        <p:spPr bwMode="auto">
          <a:xfrm>
            <a:off x="1691680" y="3284984"/>
            <a:ext cx="6048672" cy="244827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6" name="直接箭头连接符 25"/>
          <p:cNvCxnSpPr/>
          <p:nvPr/>
        </p:nvCxnSpPr>
        <p:spPr bwMode="auto">
          <a:xfrm>
            <a:off x="1547664" y="3645024"/>
            <a:ext cx="6624736" cy="20882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74301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图片 3"/>
          <p:cNvPicPr/>
          <p:nvPr/>
        </p:nvPicPr>
        <p:blipFill rotWithShape="1">
          <a:blip r:embed="rId2">
            <a:extLst>
              <a:ext uri="{28A0092B-C50C-407E-A947-70E740481C1C}">
                <a14:useLocalDpi xmlns:a14="http://schemas.microsoft.com/office/drawing/2010/main" val="0"/>
              </a:ext>
            </a:extLst>
          </a:blip>
          <a:srcRect l="3963" t="4266" r="5668" b="3515"/>
          <a:stretch/>
        </p:blipFill>
        <p:spPr bwMode="auto">
          <a:xfrm>
            <a:off x="4283968" y="1196752"/>
            <a:ext cx="4320480" cy="5040560"/>
          </a:xfrm>
          <a:prstGeom prst="rect">
            <a:avLst/>
          </a:prstGeom>
          <a:noFill/>
          <a:ln>
            <a:noFill/>
          </a:ln>
        </p:spPr>
      </p:pic>
      <p:sp>
        <p:nvSpPr>
          <p:cNvPr id="5" name="文本1"/>
          <p:cNvSpPr>
            <a:spLocks noChangeArrowheads="1"/>
          </p:cNvSpPr>
          <p:nvPr/>
        </p:nvSpPr>
        <p:spPr bwMode="gray">
          <a:xfrm>
            <a:off x="96821" y="1563136"/>
            <a:ext cx="4115140" cy="3708112"/>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defRPr/>
            </a:pP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本章主要介绍了色彩和图像的基础知识，这些内容与计算机视觉有紧密的关系，是后续章节的基础。首先介绍了与图像有关的</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色彩学基础</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，包括</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电磁波谱、三基色原理和彩色模型</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；接着介绍了图像</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数字化的表示方法</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和有关概念，包括</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采样、量化和图像的性质</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；最后介绍了图像的</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预处理方法</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，包括</a:t>
            </a:r>
            <a:r>
              <a:rPr lang="zh-CN" altLang="en-US" sz="2000" b="1" dirty="0">
                <a:solidFill>
                  <a:srgbClr val="FF0000"/>
                </a:solidFill>
                <a:latin typeface="微软雅黑" panose="020B0503020204020204" pitchFamily="34" charset="-122"/>
                <a:ea typeface="微软雅黑" panose="020B0503020204020204" pitchFamily="34" charset="-122"/>
                <a:sym typeface="Source Han Serif SC" panose="02020400000000000000" pitchFamily="18" charset="-122"/>
              </a:rPr>
              <a:t>灰度化、几何变换和图像增强</a:t>
            </a:r>
            <a:r>
              <a:rPr lang="zh-CN" altLang="en-US" sz="2000" b="1" dirty="0">
                <a:latin typeface="微软雅黑" panose="020B0503020204020204" pitchFamily="34" charset="-122"/>
                <a:ea typeface="微软雅黑" panose="020B0503020204020204" pitchFamily="34" charset="-122"/>
                <a:sym typeface="Source Han Serif SC" panose="02020400000000000000" pitchFamily="18" charset="-122"/>
              </a:rPr>
              <a:t>。</a:t>
            </a:r>
            <a:endParaRPr lang="zh-CN" altLang="zh-CN" sz="2000" b="1"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2895070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836712"/>
            <a:ext cx="8686800" cy="803268"/>
          </a:xfrm>
        </p:spPr>
        <p:txBody>
          <a:bodyPr/>
          <a:lstStyle/>
          <a:p>
            <a:pPr>
              <a:buNone/>
            </a:pPr>
            <a:r>
              <a:rPr lang="zh-CN" altLang="en-US" dirty="0" smtClean="0"/>
              <a:t>行程编码 </a:t>
            </a:r>
            <a:r>
              <a:rPr lang="en-US" altLang="zh-CN" dirty="0" smtClean="0"/>
              <a:t>run length coding</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571472" y="1639979"/>
            <a:ext cx="2286016" cy="238338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214678" y="1639979"/>
            <a:ext cx="4929222" cy="736604"/>
          </a:xfrm>
          <a:prstGeom prst="rect">
            <a:avLst/>
          </a:prstGeom>
          <a:noFill/>
          <a:ln w="9525">
            <a:noFill/>
            <a:miter lim="800000"/>
            <a:headEnd/>
            <a:tailEnd/>
          </a:ln>
          <a:effectLst/>
        </p:spPr>
      </p:pic>
      <p:sp>
        <p:nvSpPr>
          <p:cNvPr id="7" name="TextBox 6"/>
          <p:cNvSpPr txBox="1"/>
          <p:nvPr/>
        </p:nvSpPr>
        <p:spPr>
          <a:xfrm>
            <a:off x="3500430" y="2354359"/>
            <a:ext cx="461665" cy="1143008"/>
          </a:xfrm>
          <a:prstGeom prst="rect">
            <a:avLst/>
          </a:prstGeom>
          <a:noFill/>
        </p:spPr>
        <p:txBody>
          <a:bodyPr vert="eaVert" wrap="square" rtlCol="0">
            <a:spAutoFit/>
          </a:bodyPr>
          <a:lstStyle/>
          <a:p>
            <a:r>
              <a:rPr lang="zh-CN" altLang="en-US" b="1" dirty="0" smtClean="0">
                <a:solidFill>
                  <a:srgbClr val="FF0000"/>
                </a:solidFill>
              </a:rPr>
              <a:t>行序号</a:t>
            </a:r>
            <a:endParaRPr lang="zh-CN" altLang="en-US" b="1" dirty="0">
              <a:solidFill>
                <a:srgbClr val="FF0000"/>
              </a:solidFill>
            </a:endParaRPr>
          </a:p>
        </p:txBody>
      </p:sp>
      <p:sp>
        <p:nvSpPr>
          <p:cNvPr id="8" name="TextBox 7"/>
          <p:cNvSpPr txBox="1"/>
          <p:nvPr/>
        </p:nvSpPr>
        <p:spPr>
          <a:xfrm>
            <a:off x="3824584" y="2348880"/>
            <a:ext cx="461665" cy="1928826"/>
          </a:xfrm>
          <a:prstGeom prst="rect">
            <a:avLst/>
          </a:prstGeom>
          <a:noFill/>
        </p:spPr>
        <p:txBody>
          <a:bodyPr vert="eaVert" wrap="square" rtlCol="0">
            <a:spAutoFit/>
          </a:bodyPr>
          <a:lstStyle/>
          <a:p>
            <a:r>
              <a:rPr lang="zh-CN" altLang="en-US" b="1" dirty="0" smtClean="0">
                <a:solidFill>
                  <a:srgbClr val="FF0000"/>
                </a:solidFill>
              </a:rPr>
              <a:t>行程开始列</a:t>
            </a:r>
            <a:endParaRPr lang="zh-CN" altLang="en-US" b="1" dirty="0">
              <a:solidFill>
                <a:srgbClr val="FF0000"/>
              </a:solidFill>
            </a:endParaRPr>
          </a:p>
        </p:txBody>
      </p:sp>
      <p:sp>
        <p:nvSpPr>
          <p:cNvPr id="9" name="TextBox 8"/>
          <p:cNvSpPr txBox="1"/>
          <p:nvPr/>
        </p:nvSpPr>
        <p:spPr>
          <a:xfrm>
            <a:off x="4071964" y="2348880"/>
            <a:ext cx="461665" cy="1928826"/>
          </a:xfrm>
          <a:prstGeom prst="rect">
            <a:avLst/>
          </a:prstGeom>
          <a:noFill/>
        </p:spPr>
        <p:txBody>
          <a:bodyPr vert="eaVert" wrap="square" rtlCol="0">
            <a:spAutoFit/>
          </a:bodyPr>
          <a:lstStyle/>
          <a:p>
            <a:r>
              <a:rPr lang="zh-CN" altLang="en-US" b="1" dirty="0" smtClean="0">
                <a:solidFill>
                  <a:srgbClr val="FF0000"/>
                </a:solidFill>
              </a:rPr>
              <a:t>行程结束列</a:t>
            </a:r>
            <a:endParaRPr lang="zh-CN" altLang="en-US" b="1" dirty="0">
              <a:solidFill>
                <a:srgbClr val="FF0000"/>
              </a:solidFill>
            </a:endParaRPr>
          </a:p>
        </p:txBody>
      </p:sp>
      <p:sp>
        <p:nvSpPr>
          <p:cNvPr id="10" name="椭圆 9"/>
          <p:cNvSpPr/>
          <p:nvPr/>
        </p:nvSpPr>
        <p:spPr>
          <a:xfrm>
            <a:off x="3857620" y="1711417"/>
            <a:ext cx="500066" cy="5715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270660" y="1487401"/>
            <a:ext cx="2859974" cy="692727"/>
          </a:xfrm>
          <a:custGeom>
            <a:avLst/>
            <a:gdLst>
              <a:gd name="connsiteX0" fmla="*/ 0 w 2859974"/>
              <a:gd name="connsiteY0" fmla="*/ 692727 h 692727"/>
              <a:gd name="connsiteX1" fmla="*/ 558140 w 2859974"/>
              <a:gd name="connsiteY1" fmla="*/ 98961 h 692727"/>
              <a:gd name="connsiteX2" fmla="*/ 2493818 w 2859974"/>
              <a:gd name="connsiteY2" fmla="*/ 98961 h 692727"/>
              <a:gd name="connsiteX3" fmla="*/ 2755075 w 2859974"/>
              <a:gd name="connsiteY3" fmla="*/ 277091 h 692727"/>
              <a:gd name="connsiteX4" fmla="*/ 2743200 w 2859974"/>
              <a:gd name="connsiteY4" fmla="*/ 277091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974" h="692727">
                <a:moveTo>
                  <a:pt x="0" y="692727"/>
                </a:moveTo>
                <a:cubicBezTo>
                  <a:pt x="71252" y="445324"/>
                  <a:pt x="142504" y="197922"/>
                  <a:pt x="558140" y="98961"/>
                </a:cubicBezTo>
                <a:cubicBezTo>
                  <a:pt x="973776" y="0"/>
                  <a:pt x="2127662" y="69273"/>
                  <a:pt x="2493818" y="98961"/>
                </a:cubicBezTo>
                <a:cubicBezTo>
                  <a:pt x="2859974" y="128649"/>
                  <a:pt x="2713511" y="247403"/>
                  <a:pt x="2755075" y="277091"/>
                </a:cubicBezTo>
                <a:cubicBezTo>
                  <a:pt x="2796639" y="306779"/>
                  <a:pt x="2769919" y="291935"/>
                  <a:pt x="2743200" y="277091"/>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内容占位符 2"/>
          <p:cNvSpPr txBox="1">
            <a:spLocks/>
          </p:cNvSpPr>
          <p:nvPr/>
        </p:nvSpPr>
        <p:spPr bwMode="auto">
          <a:xfrm>
            <a:off x="179512" y="3933056"/>
            <a:ext cx="8902824" cy="803268"/>
          </a:xfrm>
          <a:prstGeom prst="rect">
            <a:avLst/>
          </a:prstGeom>
          <a:noFill/>
          <a:ln w="9525">
            <a:noFill/>
            <a:miter lim="800000"/>
            <a:headEnd/>
            <a:tailEnd/>
          </a:ln>
        </p:spPr>
        <p:txBody>
          <a:bodyPr vert="horz" wrap="square" lIns="92075" tIns="92075" rIns="92075" bIns="92075" numCol="1" anchor="t" anchorCtr="0" compatLnSpc="1">
            <a:prstTxWarp prst="textNoShape">
              <a:avLst/>
            </a:prstTxWarp>
          </a:bodyPr>
          <a:lstStyle>
            <a:lvl1pPr marL="234950" indent="-234950" algn="l" defTabSz="757238" rtl="0" eaLnBrk="0" fontAlgn="base" hangingPunct="0">
              <a:spcBef>
                <a:spcPct val="50000"/>
              </a:spcBef>
              <a:spcAft>
                <a:spcPct val="0"/>
              </a:spcAft>
              <a:buClr>
                <a:srgbClr val="002060"/>
              </a:buClr>
              <a:buSzPct val="80000"/>
              <a:buFont typeface="Wingdings" panose="05000000000000000000" pitchFamily="2" charset="2"/>
              <a:buChar char="n"/>
              <a:defRPr sz="2800" b="1">
                <a:solidFill>
                  <a:schemeClr val="tx1"/>
                </a:solidFill>
                <a:latin typeface="微软雅黑" panose="020B0503020204020204" pitchFamily="34" charset="-122"/>
                <a:ea typeface="微软雅黑" panose="020B0503020204020204" pitchFamily="34" charset="-122"/>
                <a:cs typeface="+mn-cs"/>
              </a:defRPr>
            </a:lvl1pPr>
            <a:lvl2pPr marL="568325" indent="-219075" algn="l" defTabSz="757238" rtl="0" eaLnBrk="0" fontAlgn="base" hangingPunct="0">
              <a:spcBef>
                <a:spcPct val="25000"/>
              </a:spcBef>
              <a:spcAft>
                <a:spcPct val="0"/>
              </a:spcAft>
              <a:buChar char="–"/>
              <a:defRPr sz="2000">
                <a:solidFill>
                  <a:schemeClr val="tx1"/>
                </a:solidFill>
                <a:latin typeface="微软雅黑" panose="020B0503020204020204" pitchFamily="34" charset="-122"/>
                <a:ea typeface="微软雅黑" panose="020B0503020204020204" pitchFamily="34" charset="-122"/>
              </a:defRPr>
            </a:lvl2pPr>
            <a:lvl3pPr marL="908050" indent="-222250" algn="l" defTabSz="757238" rtl="0" eaLnBrk="0" fontAlgn="base" hangingPunct="0">
              <a:spcBef>
                <a:spcPct val="20000"/>
              </a:spcBef>
              <a:spcAft>
                <a:spcPct val="0"/>
              </a:spcAft>
              <a:buChar char="•"/>
              <a:defRPr sz="1900">
                <a:solidFill>
                  <a:schemeClr val="tx1"/>
                </a:solidFill>
                <a:latin typeface="微软雅黑" panose="020B0503020204020204" pitchFamily="34" charset="-122"/>
                <a:ea typeface="微软雅黑" panose="020B0503020204020204" pitchFamily="34" charset="-122"/>
              </a:defRPr>
            </a:lvl3pPr>
            <a:lvl4pPr marL="1257300" indent="-234950" algn="l" defTabSz="757238" rtl="0" eaLnBrk="0" fontAlgn="base" hangingPunct="0">
              <a:spcBef>
                <a:spcPct val="15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1606550" indent="-234950" algn="l" defTabSz="757238" rtl="0" eaLnBrk="0" fontAlgn="base" hangingPunct="0">
              <a:spcBef>
                <a:spcPct val="10000"/>
              </a:spcBef>
              <a:spcAft>
                <a:spcPct val="0"/>
              </a:spcAft>
              <a:buChar char="»"/>
              <a:defRPr sz="1700">
                <a:solidFill>
                  <a:schemeClr val="tx1"/>
                </a:solidFill>
                <a:latin typeface="微软雅黑" panose="020B0503020204020204" pitchFamily="34" charset="-122"/>
                <a:ea typeface="微软雅黑" panose="020B0503020204020204" pitchFamily="34" charset="-122"/>
              </a:defRPr>
            </a:lvl5pPr>
            <a:lvl6pPr marL="2063750" indent="-234950" algn="l" defTabSz="757238" rtl="0" eaLnBrk="1" fontAlgn="base" hangingPunct="1">
              <a:spcBef>
                <a:spcPct val="10000"/>
              </a:spcBef>
              <a:spcAft>
                <a:spcPct val="0"/>
              </a:spcAft>
              <a:buChar char="»"/>
              <a:defRPr sz="1700">
                <a:solidFill>
                  <a:schemeClr val="tx1"/>
                </a:solidFill>
                <a:latin typeface="+mn-lt"/>
                <a:ea typeface="+mn-ea"/>
              </a:defRPr>
            </a:lvl6pPr>
            <a:lvl7pPr marL="2520950" indent="-234950" algn="l" defTabSz="757238" rtl="0" eaLnBrk="1" fontAlgn="base" hangingPunct="1">
              <a:spcBef>
                <a:spcPct val="10000"/>
              </a:spcBef>
              <a:spcAft>
                <a:spcPct val="0"/>
              </a:spcAft>
              <a:buChar char="»"/>
              <a:defRPr sz="1700">
                <a:solidFill>
                  <a:schemeClr val="tx1"/>
                </a:solidFill>
                <a:latin typeface="+mn-lt"/>
                <a:ea typeface="+mn-ea"/>
              </a:defRPr>
            </a:lvl7pPr>
            <a:lvl8pPr marL="2978150" indent="-234950" algn="l" defTabSz="757238" rtl="0" eaLnBrk="1" fontAlgn="base" hangingPunct="1">
              <a:spcBef>
                <a:spcPct val="10000"/>
              </a:spcBef>
              <a:spcAft>
                <a:spcPct val="0"/>
              </a:spcAft>
              <a:buChar char="»"/>
              <a:defRPr sz="1700">
                <a:solidFill>
                  <a:schemeClr val="tx1"/>
                </a:solidFill>
                <a:latin typeface="+mn-lt"/>
                <a:ea typeface="+mn-ea"/>
              </a:defRPr>
            </a:lvl8pPr>
            <a:lvl9pPr marL="3435350" indent="-234950" algn="l" defTabSz="757238" rtl="0" eaLnBrk="1" fontAlgn="base" hangingPunct="1">
              <a:spcBef>
                <a:spcPct val="10000"/>
              </a:spcBef>
              <a:spcAft>
                <a:spcPct val="0"/>
              </a:spcAft>
              <a:buChar char="»"/>
              <a:defRPr sz="1700">
                <a:solidFill>
                  <a:schemeClr val="tx1"/>
                </a:solidFill>
                <a:latin typeface="+mn-lt"/>
                <a:ea typeface="+mn-ea"/>
              </a:defRPr>
            </a:lvl9pPr>
          </a:lstStyle>
          <a:p>
            <a:pPr>
              <a:buFont typeface="Wingdings" panose="05000000000000000000" pitchFamily="2" charset="2"/>
              <a:buNone/>
            </a:pPr>
            <a:r>
              <a:rPr lang="en-US" altLang="zh-CN" sz="2400" kern="0" dirty="0" smtClean="0"/>
              <a:t>11144</a:t>
            </a:r>
            <a:r>
              <a:rPr lang="zh-CN" altLang="en-US" sz="2400" kern="0" dirty="0" smtClean="0"/>
              <a:t>：第</a:t>
            </a:r>
            <a:r>
              <a:rPr lang="en-US" altLang="zh-CN" sz="2400" kern="0" dirty="0" smtClean="0"/>
              <a:t>1</a:t>
            </a:r>
            <a:r>
              <a:rPr lang="zh-CN" altLang="en-US" sz="2400" kern="0" dirty="0" smtClean="0"/>
              <a:t>行，第</a:t>
            </a:r>
            <a:r>
              <a:rPr lang="en-US" altLang="zh-CN" sz="2400" kern="0" dirty="0" smtClean="0"/>
              <a:t>1</a:t>
            </a:r>
            <a:r>
              <a:rPr lang="zh-CN" altLang="en-US" sz="2400" kern="0" dirty="0" smtClean="0"/>
              <a:t>列开始第</a:t>
            </a:r>
            <a:r>
              <a:rPr lang="en-US" altLang="zh-CN" sz="2400" kern="0" dirty="0" smtClean="0"/>
              <a:t>1</a:t>
            </a:r>
            <a:r>
              <a:rPr lang="zh-CN" altLang="en-US" sz="2400" kern="0" dirty="0" smtClean="0"/>
              <a:t>列结束，第</a:t>
            </a:r>
            <a:r>
              <a:rPr lang="en-US" altLang="zh-CN" sz="2400" kern="0" dirty="0" smtClean="0"/>
              <a:t>4</a:t>
            </a:r>
            <a:r>
              <a:rPr lang="zh-CN" altLang="en-US" sz="2400" kern="0" dirty="0" smtClean="0"/>
              <a:t>列开始第</a:t>
            </a:r>
            <a:r>
              <a:rPr lang="en-US" altLang="zh-CN" sz="2400" kern="0" dirty="0" smtClean="0"/>
              <a:t>4</a:t>
            </a:r>
            <a:r>
              <a:rPr lang="zh-CN" altLang="en-US" sz="2400" kern="0" dirty="0" smtClean="0"/>
              <a:t>列结束。</a:t>
            </a:r>
            <a:endParaRPr lang="en-US" altLang="zh-CN" sz="2400" kern="0" dirty="0" smtClean="0"/>
          </a:p>
          <a:p>
            <a:pPr>
              <a:buFont typeface="Wingdings" panose="05000000000000000000" pitchFamily="2" charset="2"/>
              <a:buNone/>
            </a:pPr>
            <a:r>
              <a:rPr lang="en-US" altLang="zh-CN" sz="2400" kern="0" dirty="0" smtClean="0"/>
              <a:t>214</a:t>
            </a:r>
            <a:r>
              <a:rPr lang="zh-CN" altLang="en-US" sz="2400" kern="0" dirty="0" smtClean="0"/>
              <a:t>：第</a:t>
            </a:r>
            <a:r>
              <a:rPr lang="en-US" altLang="zh-CN" sz="2400" kern="0" dirty="0" smtClean="0"/>
              <a:t>2</a:t>
            </a:r>
            <a:r>
              <a:rPr lang="zh-CN" altLang="en-US" sz="2400" kern="0" dirty="0" smtClean="0"/>
              <a:t>行，第</a:t>
            </a:r>
            <a:r>
              <a:rPr lang="en-US" altLang="zh-CN" sz="2400" kern="0" dirty="0" smtClean="0"/>
              <a:t>1</a:t>
            </a:r>
            <a:r>
              <a:rPr lang="zh-CN" altLang="en-US" sz="2400" kern="0" dirty="0" smtClean="0"/>
              <a:t>列开始第</a:t>
            </a:r>
            <a:r>
              <a:rPr lang="en-US" altLang="zh-CN" sz="2400" kern="0" dirty="0" smtClean="0"/>
              <a:t>4</a:t>
            </a:r>
            <a:r>
              <a:rPr lang="zh-CN" altLang="en-US" sz="2400" kern="0" dirty="0" smtClean="0"/>
              <a:t>列结束。</a:t>
            </a:r>
            <a:endParaRPr lang="en-US" altLang="zh-CN" sz="2400" kern="0" dirty="0" smtClean="0"/>
          </a:p>
          <a:p>
            <a:pPr>
              <a:buFont typeface="Wingdings" panose="05000000000000000000" pitchFamily="2" charset="2"/>
              <a:buNone/>
            </a:pPr>
            <a:r>
              <a:rPr lang="en-US" altLang="zh-CN" sz="2400" kern="0" dirty="0" smtClean="0"/>
              <a:t>52355</a:t>
            </a:r>
            <a:r>
              <a:rPr lang="zh-CN" altLang="en-US" sz="2400" kern="0" dirty="0" smtClean="0"/>
              <a:t>：第</a:t>
            </a:r>
            <a:r>
              <a:rPr lang="en-US" altLang="zh-CN" sz="2400" kern="0" dirty="0" smtClean="0"/>
              <a:t>5</a:t>
            </a:r>
            <a:r>
              <a:rPr lang="zh-CN" altLang="en-US" sz="2400" kern="0" dirty="0" smtClean="0"/>
              <a:t>行，第</a:t>
            </a:r>
            <a:r>
              <a:rPr lang="en-US" altLang="zh-CN" sz="2400" kern="0" dirty="0" smtClean="0"/>
              <a:t>2</a:t>
            </a:r>
            <a:r>
              <a:rPr lang="zh-CN" altLang="en-US" sz="2400" kern="0" dirty="0" smtClean="0"/>
              <a:t>列开始第</a:t>
            </a:r>
            <a:r>
              <a:rPr lang="en-US" altLang="zh-CN" sz="2400" kern="0" dirty="0" smtClean="0"/>
              <a:t>3</a:t>
            </a:r>
            <a:r>
              <a:rPr lang="zh-CN" altLang="en-US" sz="2400" kern="0" dirty="0" smtClean="0"/>
              <a:t>列结束，第</a:t>
            </a:r>
            <a:r>
              <a:rPr lang="en-US" altLang="zh-CN" sz="2400" kern="0" dirty="0" smtClean="0"/>
              <a:t>5</a:t>
            </a:r>
            <a:r>
              <a:rPr lang="zh-CN" altLang="en-US" sz="2400" kern="0" dirty="0" smtClean="0"/>
              <a:t>列开始第</a:t>
            </a:r>
            <a:r>
              <a:rPr lang="en-US" altLang="zh-CN" sz="2400" kern="0" dirty="0" smtClean="0"/>
              <a:t>5</a:t>
            </a:r>
            <a:r>
              <a:rPr lang="zh-CN" altLang="en-US" sz="2400" kern="0" dirty="0" smtClean="0"/>
              <a:t>列结束。</a:t>
            </a:r>
            <a:endParaRPr lang="zh-CN" altLang="en-US" sz="2400" kern="0" dirty="0"/>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36674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4162"/>
            <a:ext cx="8686800" cy="4160853"/>
          </a:xfrm>
        </p:spPr>
        <p:txBody>
          <a:bodyPr/>
          <a:lstStyle/>
          <a:p>
            <a:pPr>
              <a:buNone/>
            </a:pPr>
            <a:r>
              <a:rPr lang="zh-CN" altLang="en-US" dirty="0" smtClean="0"/>
              <a:t>拓扑数据结构</a:t>
            </a:r>
            <a:endParaRPr lang="en-US" altLang="zh-CN" dirty="0" smtClean="0"/>
          </a:p>
          <a:p>
            <a:pPr>
              <a:buNone/>
            </a:pPr>
            <a:r>
              <a:rPr lang="zh-CN" altLang="en-US" dirty="0" smtClean="0"/>
              <a:t>图 </a:t>
            </a:r>
            <a:r>
              <a:rPr lang="en-US" altLang="zh-CN" dirty="0" smtClean="0"/>
              <a:t>graph</a:t>
            </a:r>
            <a:r>
              <a:rPr lang="zh-CN" altLang="en-US" dirty="0" smtClean="0"/>
              <a:t>：</a:t>
            </a:r>
            <a:r>
              <a:rPr lang="en-US" altLang="zh-CN" dirty="0" smtClean="0"/>
              <a:t>G</a:t>
            </a:r>
            <a:r>
              <a:rPr lang="zh-CN" altLang="en-US" dirty="0" smtClean="0"/>
              <a:t> </a:t>
            </a:r>
            <a:r>
              <a:rPr lang="en-US" altLang="zh-CN" dirty="0" smtClean="0"/>
              <a:t>=</a:t>
            </a:r>
            <a:r>
              <a:rPr lang="zh-CN" altLang="en-US" dirty="0" smtClean="0"/>
              <a:t>（</a:t>
            </a:r>
            <a:r>
              <a:rPr lang="en-US" altLang="zh-CN" dirty="0" smtClean="0"/>
              <a:t>V</a:t>
            </a:r>
            <a:r>
              <a:rPr lang="zh-CN" altLang="en-US" dirty="0" smtClean="0"/>
              <a:t>，</a:t>
            </a:r>
            <a:r>
              <a:rPr lang="en-US" altLang="zh-CN" dirty="0" smtClean="0"/>
              <a:t>E</a:t>
            </a:r>
            <a:r>
              <a:rPr lang="zh-CN" altLang="en-US" dirty="0" smtClean="0"/>
              <a:t>）</a:t>
            </a:r>
            <a:endParaRPr lang="en-US" altLang="zh-CN" dirty="0" smtClean="0"/>
          </a:p>
          <a:p>
            <a:pPr>
              <a:buNone/>
            </a:pPr>
            <a:r>
              <a:rPr lang="zh-CN" altLang="en-US" dirty="0" smtClean="0"/>
              <a:t>     </a:t>
            </a:r>
            <a:r>
              <a:rPr lang="en-US" altLang="zh-CN" dirty="0" smtClean="0"/>
              <a:t>V={v</a:t>
            </a:r>
            <a:r>
              <a:rPr lang="en-US" altLang="zh-CN" sz="2000" dirty="0" smtClean="0"/>
              <a:t>1</a:t>
            </a:r>
            <a:r>
              <a:rPr lang="en-US" altLang="zh-CN" dirty="0" smtClean="0"/>
              <a:t>,v</a:t>
            </a:r>
            <a:r>
              <a:rPr lang="en-US" altLang="zh-CN" sz="2000" dirty="0" smtClean="0"/>
              <a:t>2</a:t>
            </a:r>
            <a:r>
              <a:rPr lang="en-US" altLang="zh-CN" dirty="0" smtClean="0"/>
              <a:t>,…. ,</a:t>
            </a:r>
            <a:r>
              <a:rPr lang="en-US" altLang="zh-CN" dirty="0" err="1" smtClean="0"/>
              <a:t>v</a:t>
            </a:r>
            <a:r>
              <a:rPr lang="en-US" altLang="zh-CN" sz="2000" dirty="0" err="1" smtClean="0"/>
              <a:t>n</a:t>
            </a:r>
            <a:r>
              <a:rPr lang="en-US" altLang="zh-CN" dirty="0" smtClean="0"/>
              <a:t>}</a:t>
            </a:r>
            <a:r>
              <a:rPr lang="zh-CN" altLang="en-US" dirty="0" smtClean="0"/>
              <a:t> </a:t>
            </a:r>
            <a:r>
              <a:rPr lang="en-US" altLang="zh-CN" dirty="0" smtClean="0"/>
              <a:t>----</a:t>
            </a:r>
            <a:r>
              <a:rPr lang="zh-CN" altLang="en-US" dirty="0" smtClean="0"/>
              <a:t> 结点</a:t>
            </a:r>
            <a:endParaRPr lang="en-US" altLang="zh-CN" dirty="0" smtClean="0"/>
          </a:p>
          <a:p>
            <a:pPr>
              <a:buNone/>
            </a:pPr>
            <a:r>
              <a:rPr lang="zh-CN" altLang="en-US" dirty="0" smtClean="0"/>
              <a:t>     </a:t>
            </a:r>
            <a:r>
              <a:rPr lang="en-US" altLang="zh-CN" dirty="0" smtClean="0"/>
              <a:t>E={e1,e2,… … en}</a:t>
            </a:r>
            <a:r>
              <a:rPr lang="zh-CN" altLang="en-US" dirty="0" smtClean="0"/>
              <a:t> </a:t>
            </a:r>
            <a:r>
              <a:rPr lang="en-US" altLang="zh-CN" dirty="0" smtClean="0"/>
              <a:t>---</a:t>
            </a:r>
            <a:r>
              <a:rPr lang="zh-CN" altLang="en-US" dirty="0" smtClean="0"/>
              <a:t> 弧</a:t>
            </a:r>
            <a:r>
              <a:rPr lang="en-US" altLang="zh-CN" dirty="0" smtClean="0"/>
              <a:t>,</a:t>
            </a:r>
            <a:r>
              <a:rPr lang="zh-CN" altLang="en-US" dirty="0" smtClean="0"/>
              <a:t>连接一对结点</a:t>
            </a:r>
            <a:endParaRPr lang="en-US" altLang="zh-CN" dirty="0" smtClean="0"/>
          </a:p>
          <a:p>
            <a:pPr>
              <a:buNone/>
            </a:pPr>
            <a:r>
              <a:rPr lang="zh-CN" altLang="en-US" dirty="0" smtClean="0"/>
              <a:t>区域邻接图 </a:t>
            </a:r>
            <a:r>
              <a:rPr lang="en-US" altLang="zh-CN" dirty="0" smtClean="0"/>
              <a:t>region adjacency graph</a:t>
            </a:r>
          </a:p>
          <a:p>
            <a:pPr>
              <a:buNone/>
            </a:pPr>
            <a:r>
              <a:rPr lang="zh-CN" altLang="en-US" dirty="0" smtClean="0"/>
              <a:t>区域图 </a:t>
            </a:r>
            <a:r>
              <a:rPr lang="en-US" altLang="zh-CN" dirty="0" smtClean="0"/>
              <a:t>region</a:t>
            </a:r>
            <a:r>
              <a:rPr lang="zh-CN" altLang="en-US" dirty="0" smtClean="0"/>
              <a:t> </a:t>
            </a:r>
            <a:r>
              <a:rPr lang="en-US" altLang="zh-CN" dirty="0" smtClean="0"/>
              <a:t>map</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500034" y="428604"/>
            <a:ext cx="4099600" cy="350046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857752" y="571480"/>
            <a:ext cx="2638459" cy="2571768"/>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642910" y="4500570"/>
            <a:ext cx="4643470" cy="1671221"/>
          </a:xfrm>
          <a:prstGeom prst="rect">
            <a:avLst/>
          </a:prstGeom>
          <a:noFill/>
          <a:ln w="9525">
            <a:noFill/>
            <a:miter lim="800000"/>
            <a:headEnd/>
            <a:tailEnd/>
          </a:ln>
          <a:effectLst/>
        </p:spPr>
      </p:pic>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96807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linds(horizontal)">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4098"/>
                                        </p:tgtEl>
                                      </p:cBhvr>
                                    </p:animEffect>
                                    <p:set>
                                      <p:cBhvr>
                                        <p:cTn id="17" dur="1" fill="hold">
                                          <p:stCondLst>
                                            <p:cond delay="499"/>
                                          </p:stCondLst>
                                        </p:cTn>
                                        <p:tgtEl>
                                          <p:spTgt spid="4098"/>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4099"/>
                                        </p:tgtEl>
                                      </p:cBhvr>
                                    </p:animEffect>
                                    <p:set>
                                      <p:cBhvr>
                                        <p:cTn id="20" dur="1" fill="hold">
                                          <p:stCondLst>
                                            <p:cond delay="499"/>
                                          </p:stCondLst>
                                        </p:cTn>
                                        <p:tgtEl>
                                          <p:spTgt spid="409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Effect transition="in" filter="blinds(horizontal)">
                                      <p:cBhvr>
                                        <p:cTn id="2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dirty="0" smtClean="0"/>
              <a:t>关系结构</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2571736" y="642918"/>
            <a:ext cx="4286280" cy="22889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000100" y="3143248"/>
            <a:ext cx="7687522" cy="3000396"/>
          </a:xfrm>
          <a:prstGeom prst="rect">
            <a:avLst/>
          </a:prstGeom>
          <a:noFill/>
          <a:ln w="9525">
            <a:noFill/>
            <a:miter lim="800000"/>
            <a:headEnd/>
            <a:tailEnd/>
          </a:ln>
          <a:effectLst/>
        </p:spPr>
      </p:pic>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730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4325" y="1003525"/>
            <a:ext cx="8686800" cy="1446210"/>
          </a:xfrm>
        </p:spPr>
        <p:txBody>
          <a:bodyPr/>
          <a:lstStyle/>
          <a:p>
            <a:pPr>
              <a:buNone/>
            </a:pPr>
            <a:r>
              <a:rPr lang="zh-CN" altLang="en-US" sz="2400" dirty="0" smtClean="0"/>
              <a:t>金字塔</a:t>
            </a:r>
            <a:endParaRPr lang="en-US" altLang="zh-CN" sz="2400" dirty="0" smtClean="0"/>
          </a:p>
          <a:p>
            <a:pPr>
              <a:buNone/>
            </a:pPr>
            <a:r>
              <a:rPr lang="zh-CN" altLang="en-US" sz="2400" dirty="0" smtClean="0"/>
              <a:t>矩阵金字塔 </a:t>
            </a:r>
            <a:r>
              <a:rPr lang="en-US" altLang="zh-CN" sz="2400" dirty="0" smtClean="0"/>
              <a:t>M-pyramids</a:t>
            </a:r>
          </a:p>
          <a:p>
            <a:pPr>
              <a:buNone/>
            </a:pPr>
            <a:r>
              <a:rPr lang="en-US" altLang="zh-CN" sz="2400" dirty="0" smtClean="0"/>
              <a:t>SIFT</a:t>
            </a:r>
            <a:r>
              <a:rPr lang="zh-CN" altLang="en-US" sz="2400" dirty="0" smtClean="0"/>
              <a:t>（</a:t>
            </a:r>
            <a:r>
              <a:rPr lang="en-US" altLang="zh-CN" sz="2400" dirty="0"/>
              <a:t>Scale-invariant feature transform</a:t>
            </a:r>
            <a:r>
              <a:rPr lang="zh-CN" altLang="en-US" sz="2400" dirty="0" smtClean="0"/>
              <a:t>）算子（</a:t>
            </a:r>
            <a:r>
              <a:rPr lang="en-US" altLang="zh-CN" sz="2400" dirty="0" smtClean="0"/>
              <a:t>descriptor</a:t>
            </a:r>
            <a:r>
              <a:rPr lang="zh-CN" altLang="en-US" sz="2400" dirty="0" smtClean="0"/>
              <a:t>）</a:t>
            </a:r>
            <a:endParaRPr lang="en-US" altLang="zh-CN" sz="2400" dirty="0" smtClean="0"/>
          </a:p>
          <a:p>
            <a:pPr>
              <a:buNone/>
            </a:pPr>
            <a:r>
              <a:rPr lang="en-US" altLang="zh-CN" sz="2400" dirty="0" smtClean="0"/>
              <a:t>HOG(Histogram </a:t>
            </a:r>
            <a:r>
              <a:rPr lang="en-US" altLang="zh-CN" sz="2400" dirty="0"/>
              <a:t>of Oriented Gradient)</a:t>
            </a:r>
            <a:r>
              <a:rPr lang="zh-CN" altLang="en-US" sz="2400" dirty="0" smtClean="0"/>
              <a:t>算子，</a:t>
            </a:r>
            <a:endParaRPr lang="en-US" altLang="zh-CN" sz="2400" dirty="0" smtClean="0"/>
          </a:p>
          <a:p>
            <a:pPr>
              <a:buNone/>
            </a:pPr>
            <a:r>
              <a:rPr lang="en-US" altLang="zh-CN" sz="2400" dirty="0" smtClean="0"/>
              <a:t>HOFO</a:t>
            </a:r>
            <a:r>
              <a:rPr lang="en-US" altLang="zh-CN" sz="2400" dirty="0"/>
              <a:t>(Histogram of </a:t>
            </a:r>
            <a:r>
              <a:rPr lang="en-US" altLang="zh-CN" sz="2400" dirty="0" smtClean="0"/>
              <a:t>Optical Flow Orientation)</a:t>
            </a:r>
            <a:r>
              <a:rPr lang="zh-CN" altLang="en-US" sz="2400" dirty="0"/>
              <a:t>算子</a:t>
            </a:r>
            <a:endParaRPr lang="en-US" altLang="zh-CN" sz="2400" dirty="0" smtClean="0"/>
          </a:p>
          <a:p>
            <a:pPr>
              <a:buNone/>
            </a:pPr>
            <a:r>
              <a:rPr lang="zh-CN" altLang="en-US" sz="2400" dirty="0" smtClean="0"/>
              <a:t>深度学习：</a:t>
            </a:r>
            <a:r>
              <a:rPr lang="en-US" altLang="zh-CN" sz="2400" dirty="0" smtClean="0"/>
              <a:t>FPN(Feature </a:t>
            </a:r>
            <a:r>
              <a:rPr lang="en-US" altLang="zh-CN" sz="2400" dirty="0"/>
              <a:t>Pyramid Networks--</a:t>
            </a:r>
            <a:r>
              <a:rPr lang="zh-CN" altLang="en-US" sz="2400" dirty="0"/>
              <a:t>特征金字塔</a:t>
            </a:r>
            <a:r>
              <a:rPr lang="en-US" altLang="zh-CN" sz="2400" dirty="0" smtClean="0"/>
              <a:t>)</a:t>
            </a:r>
          </a:p>
          <a:p>
            <a:pPr>
              <a:buNone/>
            </a:pPr>
            <a:endParaRPr lang="zh-CN" altLang="en-US" dirty="0"/>
          </a:p>
        </p:txBody>
      </p:sp>
      <p:pic>
        <p:nvPicPr>
          <p:cNvPr id="1030" name="Picture 6"/>
          <p:cNvPicPr>
            <a:picLocks noChangeAspect="1" noChangeArrowheads="1"/>
          </p:cNvPicPr>
          <p:nvPr/>
        </p:nvPicPr>
        <p:blipFill>
          <a:blip r:embed="rId2"/>
          <a:srcRect/>
          <a:stretch>
            <a:fillRect/>
          </a:stretch>
        </p:blipFill>
        <p:spPr bwMode="auto">
          <a:xfrm>
            <a:off x="5190402" y="1214422"/>
            <a:ext cx="3453299" cy="702410"/>
          </a:xfrm>
          <a:prstGeom prst="rect">
            <a:avLst/>
          </a:prstGeom>
          <a:noFill/>
          <a:ln w="9525">
            <a:noFill/>
            <a:miter lim="800000"/>
            <a:headEnd/>
            <a:tailEnd/>
          </a:ln>
          <a:effectLst/>
        </p:spPr>
      </p:pic>
      <p:sp>
        <p:nvSpPr>
          <p:cNvPr id="6" name="标题 5"/>
          <p:cNvSpPr>
            <a:spLocks noGrp="1"/>
          </p:cNvSpPr>
          <p:nvPr>
            <p:ph type="title"/>
          </p:nvPr>
        </p:nvSpPr>
        <p:spPr/>
        <p:txBody>
          <a:bodyPr/>
          <a:lstStyle/>
          <a:p>
            <a:endParaRPr lang="zh-CN" altLang="en-US"/>
          </a:p>
        </p:txBody>
      </p:sp>
      <p:pic>
        <p:nvPicPr>
          <p:cNvPr id="2050" name="Picture 2" descr="什么是FPN(Feature Pyramid Networks--特征金字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581128"/>
            <a:ext cx="4386486" cy="187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9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4325" y="1003525"/>
            <a:ext cx="8686800" cy="1446210"/>
          </a:xfrm>
        </p:spPr>
        <p:txBody>
          <a:bodyPr/>
          <a:lstStyle/>
          <a:p>
            <a:pPr>
              <a:buNone/>
            </a:pPr>
            <a:r>
              <a:rPr lang="zh-CN" altLang="en-US" sz="2400" dirty="0" smtClean="0"/>
              <a:t>金字塔</a:t>
            </a:r>
            <a:endParaRPr lang="en-US" altLang="zh-CN" sz="2400" dirty="0" smtClean="0"/>
          </a:p>
          <a:p>
            <a:pPr>
              <a:buNone/>
            </a:pPr>
            <a:r>
              <a:rPr lang="zh-CN" altLang="en-US" sz="2400" dirty="0" smtClean="0"/>
              <a:t>矩阵金字塔 </a:t>
            </a:r>
            <a:r>
              <a:rPr lang="en-US" altLang="zh-CN" sz="2400" dirty="0" smtClean="0"/>
              <a:t>M-pyramids</a:t>
            </a:r>
          </a:p>
          <a:p>
            <a:pPr>
              <a:buNone/>
            </a:pPr>
            <a:endParaRPr lang="zh-CN" altLang="en-US" dirty="0"/>
          </a:p>
        </p:txBody>
      </p:sp>
      <p:grpSp>
        <p:nvGrpSpPr>
          <p:cNvPr id="26" name="组合 25"/>
          <p:cNvGrpSpPr/>
          <p:nvPr/>
        </p:nvGrpSpPr>
        <p:grpSpPr>
          <a:xfrm>
            <a:off x="1428728" y="3071810"/>
            <a:ext cx="2857520" cy="3357586"/>
            <a:chOff x="1428728" y="3071810"/>
            <a:chExt cx="2857520" cy="3357586"/>
          </a:xfrm>
        </p:grpSpPr>
        <p:sp>
          <p:nvSpPr>
            <p:cNvPr id="4" name="平行四边形 3"/>
            <p:cNvSpPr/>
            <p:nvPr/>
          </p:nvSpPr>
          <p:spPr>
            <a:xfrm>
              <a:off x="1428728" y="5143512"/>
              <a:ext cx="2857488" cy="128588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785918" y="4643446"/>
              <a:ext cx="2071702" cy="92869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5400000" flipH="1" flipV="1">
              <a:off x="1250132" y="3607595"/>
              <a:ext cx="2071702" cy="100013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flipV="1">
              <a:off x="2500298" y="3357562"/>
              <a:ext cx="2071702" cy="15001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285984" y="3857628"/>
              <a:ext cx="1071570" cy="571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357422" y="3714752"/>
              <a:ext cx="928694" cy="35719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6200000" flipV="1">
              <a:off x="1678761" y="4179099"/>
              <a:ext cx="3357586" cy="11430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H="1" flipV="1">
              <a:off x="464315" y="4107661"/>
              <a:ext cx="3286148" cy="13573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857356" y="3000372"/>
            <a:ext cx="642942" cy="369332"/>
          </a:xfrm>
          <a:prstGeom prst="rect">
            <a:avLst/>
          </a:prstGeom>
          <a:noFill/>
        </p:spPr>
        <p:txBody>
          <a:bodyPr wrap="square" rtlCol="0">
            <a:spAutoFit/>
          </a:bodyPr>
          <a:lstStyle/>
          <a:p>
            <a:r>
              <a:rPr lang="en-US" altLang="zh-CN" b="1" dirty="0" smtClean="0">
                <a:solidFill>
                  <a:srgbClr val="FF0000"/>
                </a:solidFill>
              </a:rPr>
              <a:t>1</a:t>
            </a:r>
            <a:r>
              <a:rPr lang="en-US" altLang="zh-CN" b="1" dirty="0" smtClean="0">
                <a:solidFill>
                  <a:srgbClr val="FF0000"/>
                </a:solidFill>
                <a:sym typeface="Symbol"/>
              </a:rPr>
              <a:t>1</a:t>
            </a:r>
            <a:endParaRPr lang="zh-CN" altLang="en-US" b="1" dirty="0">
              <a:solidFill>
                <a:srgbClr val="FF0000"/>
              </a:solidFill>
            </a:endParaRPr>
          </a:p>
        </p:txBody>
      </p:sp>
      <p:sp>
        <p:nvSpPr>
          <p:cNvPr id="28" name="TextBox 27"/>
          <p:cNvSpPr txBox="1"/>
          <p:nvPr/>
        </p:nvSpPr>
        <p:spPr>
          <a:xfrm>
            <a:off x="1714480" y="3429000"/>
            <a:ext cx="642942" cy="369332"/>
          </a:xfrm>
          <a:prstGeom prst="rect">
            <a:avLst/>
          </a:prstGeom>
          <a:noFill/>
        </p:spPr>
        <p:txBody>
          <a:bodyPr wrap="square" rtlCol="0">
            <a:spAutoFit/>
          </a:bodyPr>
          <a:lstStyle/>
          <a:p>
            <a:r>
              <a:rPr lang="en-US" altLang="zh-CN" b="1" dirty="0" smtClean="0">
                <a:solidFill>
                  <a:srgbClr val="FF0000"/>
                </a:solidFill>
                <a:sym typeface="Symbol"/>
              </a:rPr>
              <a:t>22</a:t>
            </a:r>
            <a:endParaRPr lang="zh-CN" altLang="en-US" b="1" dirty="0">
              <a:solidFill>
                <a:srgbClr val="FF0000"/>
              </a:solidFill>
            </a:endParaRPr>
          </a:p>
        </p:txBody>
      </p:sp>
      <p:sp>
        <p:nvSpPr>
          <p:cNvPr id="29" name="TextBox 28"/>
          <p:cNvSpPr txBox="1"/>
          <p:nvPr/>
        </p:nvSpPr>
        <p:spPr>
          <a:xfrm>
            <a:off x="1571604" y="3857628"/>
            <a:ext cx="642942" cy="369332"/>
          </a:xfrm>
          <a:prstGeom prst="rect">
            <a:avLst/>
          </a:prstGeom>
          <a:noFill/>
        </p:spPr>
        <p:txBody>
          <a:bodyPr wrap="square" rtlCol="0">
            <a:spAutoFit/>
          </a:bodyPr>
          <a:lstStyle/>
          <a:p>
            <a:r>
              <a:rPr lang="en-US" altLang="zh-CN" b="1" dirty="0" smtClean="0">
                <a:solidFill>
                  <a:srgbClr val="FF0000"/>
                </a:solidFill>
                <a:sym typeface="Symbol"/>
              </a:rPr>
              <a:t>44</a:t>
            </a:r>
            <a:endParaRPr lang="zh-CN" altLang="en-US" b="1" dirty="0">
              <a:solidFill>
                <a:srgbClr val="FF0000"/>
              </a:solidFill>
            </a:endParaRPr>
          </a:p>
        </p:txBody>
      </p:sp>
      <p:sp>
        <p:nvSpPr>
          <p:cNvPr id="30" name="TextBox 29"/>
          <p:cNvSpPr txBox="1"/>
          <p:nvPr/>
        </p:nvSpPr>
        <p:spPr>
          <a:xfrm>
            <a:off x="714348" y="4429132"/>
            <a:ext cx="1214446" cy="369332"/>
          </a:xfrm>
          <a:prstGeom prst="rect">
            <a:avLst/>
          </a:prstGeom>
          <a:noFill/>
        </p:spPr>
        <p:txBody>
          <a:bodyPr wrap="square" rtlCol="0">
            <a:spAutoFit/>
          </a:bodyPr>
          <a:lstStyle/>
          <a:p>
            <a:r>
              <a:rPr lang="en-US" altLang="zh-CN" b="1" dirty="0" smtClean="0">
                <a:solidFill>
                  <a:srgbClr val="FF0000"/>
                </a:solidFill>
                <a:sym typeface="Symbol"/>
              </a:rPr>
              <a:t>N/2N/2</a:t>
            </a:r>
            <a:endParaRPr lang="zh-CN" altLang="en-US" b="1" dirty="0">
              <a:solidFill>
                <a:srgbClr val="FF0000"/>
              </a:solidFill>
            </a:endParaRPr>
          </a:p>
        </p:txBody>
      </p:sp>
      <p:sp>
        <p:nvSpPr>
          <p:cNvPr id="31" name="TextBox 30"/>
          <p:cNvSpPr txBox="1"/>
          <p:nvPr/>
        </p:nvSpPr>
        <p:spPr>
          <a:xfrm>
            <a:off x="500034" y="6072206"/>
            <a:ext cx="785818" cy="369332"/>
          </a:xfrm>
          <a:prstGeom prst="rect">
            <a:avLst/>
          </a:prstGeom>
          <a:noFill/>
        </p:spPr>
        <p:txBody>
          <a:bodyPr wrap="square" rtlCol="0">
            <a:spAutoFit/>
          </a:bodyPr>
          <a:lstStyle/>
          <a:p>
            <a:r>
              <a:rPr lang="en-US" altLang="zh-CN" b="1" dirty="0" smtClean="0">
                <a:solidFill>
                  <a:srgbClr val="FF0000"/>
                </a:solidFill>
                <a:sym typeface="Symbol"/>
              </a:rPr>
              <a:t>NN</a:t>
            </a:r>
            <a:endParaRPr lang="zh-CN" altLang="en-US" b="1" dirty="0">
              <a:solidFill>
                <a:srgbClr val="FF0000"/>
              </a:solidFill>
            </a:endParaRPr>
          </a:p>
        </p:txBody>
      </p:sp>
      <p:sp>
        <p:nvSpPr>
          <p:cNvPr id="22" name="TextBox 21"/>
          <p:cNvSpPr txBox="1"/>
          <p:nvPr/>
        </p:nvSpPr>
        <p:spPr>
          <a:xfrm>
            <a:off x="3071802" y="3000372"/>
            <a:ext cx="857256" cy="369332"/>
          </a:xfrm>
          <a:prstGeom prst="rect">
            <a:avLst/>
          </a:prstGeom>
          <a:noFill/>
        </p:spPr>
        <p:txBody>
          <a:bodyPr wrap="square" rtlCol="0">
            <a:spAutoFit/>
          </a:bodyPr>
          <a:lstStyle/>
          <a:p>
            <a:r>
              <a:rPr lang="en-US" altLang="zh-CN" b="1" dirty="0" smtClean="0">
                <a:solidFill>
                  <a:srgbClr val="FF0000"/>
                </a:solidFill>
              </a:rPr>
              <a:t>level0</a:t>
            </a:r>
            <a:endParaRPr lang="zh-CN" altLang="en-US" b="1" dirty="0">
              <a:solidFill>
                <a:srgbClr val="FF0000"/>
              </a:solidFill>
            </a:endParaRPr>
          </a:p>
        </p:txBody>
      </p:sp>
      <p:sp>
        <p:nvSpPr>
          <p:cNvPr id="23" name="TextBox 22"/>
          <p:cNvSpPr txBox="1"/>
          <p:nvPr/>
        </p:nvSpPr>
        <p:spPr>
          <a:xfrm>
            <a:off x="3357554" y="3500438"/>
            <a:ext cx="857256" cy="369332"/>
          </a:xfrm>
          <a:prstGeom prst="rect">
            <a:avLst/>
          </a:prstGeom>
          <a:noFill/>
        </p:spPr>
        <p:txBody>
          <a:bodyPr wrap="square" rtlCol="0">
            <a:spAutoFit/>
          </a:bodyPr>
          <a:lstStyle/>
          <a:p>
            <a:r>
              <a:rPr lang="en-US" altLang="zh-CN" b="1" dirty="0" smtClean="0">
                <a:solidFill>
                  <a:srgbClr val="FF0000"/>
                </a:solidFill>
              </a:rPr>
              <a:t>level1</a:t>
            </a:r>
            <a:endParaRPr lang="zh-CN" altLang="en-US" b="1" dirty="0">
              <a:solidFill>
                <a:srgbClr val="FF0000"/>
              </a:solidFill>
            </a:endParaRPr>
          </a:p>
        </p:txBody>
      </p:sp>
      <p:sp>
        <p:nvSpPr>
          <p:cNvPr id="24" name="TextBox 23"/>
          <p:cNvSpPr txBox="1"/>
          <p:nvPr/>
        </p:nvSpPr>
        <p:spPr>
          <a:xfrm>
            <a:off x="3929058" y="4357694"/>
            <a:ext cx="1507038" cy="369332"/>
          </a:xfrm>
          <a:prstGeom prst="rect">
            <a:avLst/>
          </a:prstGeom>
          <a:noFill/>
        </p:spPr>
        <p:txBody>
          <a:bodyPr wrap="square" rtlCol="0">
            <a:spAutoFit/>
          </a:bodyPr>
          <a:lstStyle/>
          <a:p>
            <a:r>
              <a:rPr lang="en-US" altLang="zh-CN" b="1" dirty="0" smtClean="0">
                <a:solidFill>
                  <a:srgbClr val="FF0000"/>
                </a:solidFill>
              </a:rPr>
              <a:t>levelL-1</a:t>
            </a:r>
            <a:endParaRPr lang="zh-CN" altLang="en-US" b="1" dirty="0">
              <a:solidFill>
                <a:srgbClr val="FF0000"/>
              </a:solidFill>
            </a:endParaRPr>
          </a:p>
        </p:txBody>
      </p:sp>
      <p:sp>
        <p:nvSpPr>
          <p:cNvPr id="25" name="TextBox 24"/>
          <p:cNvSpPr txBox="1"/>
          <p:nvPr/>
        </p:nvSpPr>
        <p:spPr>
          <a:xfrm>
            <a:off x="4071934" y="5929330"/>
            <a:ext cx="928694" cy="369332"/>
          </a:xfrm>
          <a:prstGeom prst="rect">
            <a:avLst/>
          </a:prstGeom>
          <a:noFill/>
        </p:spPr>
        <p:txBody>
          <a:bodyPr wrap="square" rtlCol="0">
            <a:spAutoFit/>
          </a:bodyPr>
          <a:lstStyle/>
          <a:p>
            <a:r>
              <a:rPr lang="en-US" altLang="zh-CN" b="1" dirty="0" err="1" smtClean="0">
                <a:solidFill>
                  <a:srgbClr val="FF0000"/>
                </a:solidFill>
              </a:rPr>
              <a:t>levelL</a:t>
            </a:r>
            <a:endParaRPr lang="zh-CN" altLang="en-US" b="1" dirty="0">
              <a:solidFill>
                <a:srgbClr val="FF0000"/>
              </a:solidFill>
            </a:endParaRPr>
          </a:p>
        </p:txBody>
      </p:sp>
      <p:pic>
        <p:nvPicPr>
          <p:cNvPr id="1026" name="Picture 2" descr="E:\图像处理\PPT\高斯-金子塔-sobel\金字塔_sobel边缘\pic_g.jpg"/>
          <p:cNvPicPr>
            <a:picLocks noChangeAspect="1" noChangeArrowheads="1"/>
          </p:cNvPicPr>
          <p:nvPr/>
        </p:nvPicPr>
        <p:blipFill>
          <a:blip r:embed="rId2"/>
          <a:srcRect/>
          <a:stretch>
            <a:fillRect/>
          </a:stretch>
        </p:blipFill>
        <p:spPr bwMode="auto">
          <a:xfrm>
            <a:off x="5357818" y="5143512"/>
            <a:ext cx="1371600" cy="1371600"/>
          </a:xfrm>
          <a:prstGeom prst="rect">
            <a:avLst/>
          </a:prstGeom>
          <a:noFill/>
        </p:spPr>
      </p:pic>
      <p:pic>
        <p:nvPicPr>
          <p:cNvPr id="1027" name="Picture 3" descr="E:\图像处理\PPT\高斯-金子塔-sobel\金字塔_sobel边缘\pic_g_2.jpg"/>
          <p:cNvPicPr>
            <a:picLocks noChangeAspect="1" noChangeArrowheads="1"/>
          </p:cNvPicPr>
          <p:nvPr/>
        </p:nvPicPr>
        <p:blipFill>
          <a:blip r:embed="rId3"/>
          <a:srcRect/>
          <a:stretch>
            <a:fillRect/>
          </a:stretch>
        </p:blipFill>
        <p:spPr bwMode="auto">
          <a:xfrm>
            <a:off x="4857752" y="4214818"/>
            <a:ext cx="685800" cy="685800"/>
          </a:xfrm>
          <a:prstGeom prst="rect">
            <a:avLst/>
          </a:prstGeom>
          <a:noFill/>
        </p:spPr>
      </p:pic>
      <p:pic>
        <p:nvPicPr>
          <p:cNvPr id="1028" name="Picture 4" descr="E:\图像处理\PPT\高斯-金子塔-sobel\金字塔_sobel边缘\pic_g_8.jpg"/>
          <p:cNvPicPr>
            <a:picLocks noChangeAspect="1" noChangeArrowheads="1"/>
          </p:cNvPicPr>
          <p:nvPr/>
        </p:nvPicPr>
        <p:blipFill>
          <a:blip r:embed="rId4"/>
          <a:srcRect/>
          <a:stretch>
            <a:fillRect/>
          </a:stretch>
        </p:blipFill>
        <p:spPr bwMode="auto">
          <a:xfrm>
            <a:off x="4572000" y="3857628"/>
            <a:ext cx="171450" cy="171450"/>
          </a:xfrm>
          <a:prstGeom prst="rect">
            <a:avLst/>
          </a:prstGeom>
          <a:noFill/>
        </p:spPr>
      </p:pic>
      <p:pic>
        <p:nvPicPr>
          <p:cNvPr id="1029" name="Picture 5" descr="E:\图像处理\PPT\高斯-金子塔-sobel\金字塔_sobel边缘\pic_g_16.jpg"/>
          <p:cNvPicPr>
            <a:picLocks noChangeAspect="1" noChangeArrowheads="1"/>
          </p:cNvPicPr>
          <p:nvPr/>
        </p:nvPicPr>
        <p:blipFill>
          <a:blip r:embed="rId5"/>
          <a:srcRect/>
          <a:stretch>
            <a:fillRect/>
          </a:stretch>
        </p:blipFill>
        <p:spPr bwMode="auto">
          <a:xfrm>
            <a:off x="4286248" y="3571876"/>
            <a:ext cx="85725" cy="85725"/>
          </a:xfrm>
          <a:prstGeom prst="rect">
            <a:avLst/>
          </a:prstGeom>
          <a:noFill/>
        </p:spPr>
      </p:pic>
      <p:pic>
        <p:nvPicPr>
          <p:cNvPr id="1030" name="Picture 6"/>
          <p:cNvPicPr>
            <a:picLocks noChangeAspect="1" noChangeArrowheads="1"/>
          </p:cNvPicPr>
          <p:nvPr/>
        </p:nvPicPr>
        <p:blipFill>
          <a:blip r:embed="rId6"/>
          <a:srcRect/>
          <a:stretch>
            <a:fillRect/>
          </a:stretch>
        </p:blipFill>
        <p:spPr bwMode="auto">
          <a:xfrm>
            <a:off x="5190402" y="1214422"/>
            <a:ext cx="3453299" cy="702410"/>
          </a:xfrm>
          <a:prstGeom prst="rect">
            <a:avLst/>
          </a:prstGeom>
          <a:noFill/>
          <a:ln w="9525">
            <a:noFill/>
            <a:miter lim="800000"/>
            <a:headEnd/>
            <a:tailEnd/>
          </a:ln>
          <a:effectLst/>
        </p:spPr>
      </p:pic>
      <p:sp>
        <p:nvSpPr>
          <p:cNvPr id="6" name="标题 5"/>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353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rPr>
              <a:t>分层数据结构</a:t>
            </a:r>
            <a:endParaRPr lang="zh-CN" altLang="en-US" dirty="0"/>
          </a:p>
        </p:txBody>
      </p:sp>
      <p:sp>
        <p:nvSpPr>
          <p:cNvPr id="3" name="内容占位符 2"/>
          <p:cNvSpPr>
            <a:spLocks noGrp="1"/>
          </p:cNvSpPr>
          <p:nvPr>
            <p:ph idx="1"/>
          </p:nvPr>
        </p:nvSpPr>
        <p:spPr>
          <a:xfrm>
            <a:off x="304800" y="1554163"/>
            <a:ext cx="8686800" cy="874706"/>
          </a:xfrm>
        </p:spPr>
        <p:txBody>
          <a:bodyPr/>
          <a:lstStyle/>
          <a:p>
            <a:pPr>
              <a:buNone/>
            </a:pPr>
            <a:r>
              <a:rPr lang="zh-CN" altLang="en-US" dirty="0" smtClean="0"/>
              <a:t>树金字塔 </a:t>
            </a:r>
            <a:r>
              <a:rPr lang="en-US" altLang="zh-CN" dirty="0" smtClean="0"/>
              <a:t>tree pyramids</a:t>
            </a:r>
          </a:p>
          <a:p>
            <a:pPr>
              <a:buNone/>
            </a:pP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785786" y="2214554"/>
            <a:ext cx="7220164" cy="2214578"/>
          </a:xfrm>
          <a:prstGeom prst="rect">
            <a:avLst/>
          </a:prstGeom>
          <a:noFill/>
          <a:ln w="9525">
            <a:noFill/>
            <a:miter lim="800000"/>
            <a:headEnd/>
            <a:tailEnd/>
          </a:ln>
          <a:effectLst/>
        </p:spPr>
      </p:pic>
      <p:sp>
        <p:nvSpPr>
          <p:cNvPr id="5" name="TextBox 4"/>
          <p:cNvSpPr txBox="1"/>
          <p:nvPr/>
        </p:nvSpPr>
        <p:spPr>
          <a:xfrm>
            <a:off x="251520" y="4500570"/>
            <a:ext cx="8568952" cy="461665"/>
          </a:xfrm>
          <a:prstGeom prst="rect">
            <a:avLst/>
          </a:prstGeom>
          <a:noFill/>
        </p:spPr>
        <p:txBody>
          <a:bodyPr wrap="square" rtlCol="0">
            <a:spAutoFit/>
          </a:bodyPr>
          <a:lstStyle/>
          <a:p>
            <a:r>
              <a:rPr lang="zh-CN" altLang="en-US" sz="2400" b="1" dirty="0" smtClean="0">
                <a:solidFill>
                  <a:srgbClr val="FF0000"/>
                </a:solidFill>
              </a:rPr>
              <a:t>节点集合</a:t>
            </a:r>
            <a:r>
              <a:rPr lang="en-US" altLang="zh-CN" sz="2400" b="1" dirty="0" smtClean="0">
                <a:solidFill>
                  <a:srgbClr val="FF0000"/>
                </a:solidFill>
              </a:rPr>
              <a:t>P={p=(k, </a:t>
            </a:r>
            <a:r>
              <a:rPr lang="en-US" altLang="zh-CN" sz="2400" b="1" dirty="0" err="1" smtClean="0">
                <a:solidFill>
                  <a:srgbClr val="FF0000"/>
                </a:solidFill>
              </a:rPr>
              <a:t>i</a:t>
            </a:r>
            <a:r>
              <a:rPr lang="en-US" altLang="zh-CN" sz="2400" b="1" dirty="0" smtClean="0">
                <a:solidFill>
                  <a:srgbClr val="FF0000"/>
                </a:solidFill>
              </a:rPr>
              <a:t>, j) };   k=0, 1, 2,…,L;  </a:t>
            </a:r>
            <a:r>
              <a:rPr lang="en-US" altLang="zh-CN" sz="2400" b="1" dirty="0" err="1" smtClean="0">
                <a:solidFill>
                  <a:srgbClr val="FF0000"/>
                </a:solidFill>
              </a:rPr>
              <a:t>i</a:t>
            </a:r>
            <a:r>
              <a:rPr lang="en-US" altLang="zh-CN" sz="2400" b="1" dirty="0" smtClean="0">
                <a:solidFill>
                  <a:srgbClr val="FF0000"/>
                </a:solidFill>
              </a:rPr>
              <a:t>, j= 0,1,2,…, 2</a:t>
            </a:r>
            <a:r>
              <a:rPr lang="en-US" altLang="zh-CN" sz="2400" b="1" baseline="30000" dirty="0" smtClean="0">
                <a:solidFill>
                  <a:srgbClr val="FF0000"/>
                </a:solidFill>
              </a:rPr>
              <a:t>k </a:t>
            </a:r>
            <a:r>
              <a:rPr lang="en-US" altLang="zh-CN" sz="2400" b="1" dirty="0" smtClean="0">
                <a:solidFill>
                  <a:srgbClr val="FF0000"/>
                </a:solidFill>
              </a:rPr>
              <a:t>-1</a:t>
            </a:r>
            <a:endParaRPr lang="zh-CN" altLang="en-US" sz="2400" b="1" dirty="0">
              <a:solidFill>
                <a:srgbClr val="FF0000"/>
              </a:solidFill>
            </a:endParaRPr>
          </a:p>
        </p:txBody>
      </p:sp>
      <p:sp>
        <p:nvSpPr>
          <p:cNvPr id="6" name="TextBox 5"/>
          <p:cNvSpPr txBox="1"/>
          <p:nvPr/>
        </p:nvSpPr>
        <p:spPr>
          <a:xfrm>
            <a:off x="2987824" y="214290"/>
            <a:ext cx="5656142" cy="461665"/>
          </a:xfrm>
          <a:prstGeom prst="rect">
            <a:avLst/>
          </a:prstGeom>
          <a:solidFill>
            <a:srgbClr val="FFFF00"/>
          </a:solidFill>
        </p:spPr>
        <p:txBody>
          <a:bodyPr wrap="square" rtlCol="0">
            <a:spAutoFit/>
          </a:bodyPr>
          <a:lstStyle/>
          <a:p>
            <a:r>
              <a:rPr lang="en-US" altLang="zh-CN" sz="2400" b="1" dirty="0" smtClean="0">
                <a:solidFill>
                  <a:srgbClr val="FF0000"/>
                </a:solidFill>
              </a:rPr>
              <a:t>P</a:t>
            </a:r>
            <a:r>
              <a:rPr lang="en-US" altLang="zh-CN" sz="1600" b="1" dirty="0" smtClean="0">
                <a:solidFill>
                  <a:srgbClr val="FF0000"/>
                </a:solidFill>
              </a:rPr>
              <a:t>0</a:t>
            </a:r>
            <a:r>
              <a:rPr lang="en-US" altLang="zh-CN" sz="2400" b="1" dirty="0" smtClean="0">
                <a:solidFill>
                  <a:srgbClr val="FF0000"/>
                </a:solidFill>
              </a:rPr>
              <a:t>={p=(0, 0, 0) };   k=0; I, J = 2</a:t>
            </a:r>
            <a:r>
              <a:rPr lang="en-US" altLang="zh-CN" sz="2400" b="1" baseline="30000" dirty="0" smtClean="0">
                <a:solidFill>
                  <a:srgbClr val="FF0000"/>
                </a:solidFill>
              </a:rPr>
              <a:t>k </a:t>
            </a:r>
            <a:r>
              <a:rPr lang="en-US" altLang="zh-CN" sz="2400" b="1" dirty="0" smtClean="0">
                <a:solidFill>
                  <a:srgbClr val="FF0000"/>
                </a:solidFill>
              </a:rPr>
              <a:t>-1=0</a:t>
            </a:r>
            <a:endParaRPr lang="zh-CN" altLang="en-US" sz="2400" b="1" dirty="0">
              <a:solidFill>
                <a:srgbClr val="FF0000"/>
              </a:solidFill>
            </a:endParaRPr>
          </a:p>
        </p:txBody>
      </p:sp>
      <p:sp>
        <p:nvSpPr>
          <p:cNvPr id="7" name="TextBox 6"/>
          <p:cNvSpPr txBox="1"/>
          <p:nvPr/>
        </p:nvSpPr>
        <p:spPr>
          <a:xfrm>
            <a:off x="2987824" y="714356"/>
            <a:ext cx="5656142" cy="830997"/>
          </a:xfrm>
          <a:prstGeom prst="rect">
            <a:avLst/>
          </a:prstGeom>
          <a:solidFill>
            <a:srgbClr val="FFFF00"/>
          </a:solidFill>
        </p:spPr>
        <p:txBody>
          <a:bodyPr wrap="square" rtlCol="0">
            <a:spAutoFit/>
          </a:bodyPr>
          <a:lstStyle/>
          <a:p>
            <a:r>
              <a:rPr lang="en-US" altLang="zh-CN" sz="2400" b="1" dirty="0" smtClean="0">
                <a:solidFill>
                  <a:srgbClr val="FF0000"/>
                </a:solidFill>
              </a:rPr>
              <a:t>P</a:t>
            </a:r>
            <a:r>
              <a:rPr lang="en-US" altLang="zh-CN" sz="1600" b="1" dirty="0" smtClean="0">
                <a:solidFill>
                  <a:srgbClr val="FF0000"/>
                </a:solidFill>
              </a:rPr>
              <a:t>1</a:t>
            </a:r>
            <a:r>
              <a:rPr lang="en-US" altLang="zh-CN" sz="2400" b="1" dirty="0" smtClean="0">
                <a:solidFill>
                  <a:srgbClr val="FF0000"/>
                </a:solidFill>
              </a:rPr>
              <a:t>={p=(1, 1, 1) };   k=1; I, J = 2</a:t>
            </a:r>
            <a:r>
              <a:rPr lang="en-US" altLang="zh-CN" sz="2400" b="1" baseline="30000" dirty="0" smtClean="0">
                <a:solidFill>
                  <a:srgbClr val="FF0000"/>
                </a:solidFill>
              </a:rPr>
              <a:t>k </a:t>
            </a:r>
            <a:r>
              <a:rPr lang="en-US" altLang="zh-CN" sz="2400" b="1" dirty="0" smtClean="0">
                <a:solidFill>
                  <a:srgbClr val="FF0000"/>
                </a:solidFill>
              </a:rPr>
              <a:t>-1=1</a:t>
            </a:r>
          </a:p>
          <a:p>
            <a:r>
              <a:rPr lang="en-US" altLang="zh-CN" sz="2400" b="1" dirty="0" smtClean="0">
                <a:solidFill>
                  <a:srgbClr val="FF0000"/>
                </a:solidFill>
              </a:rPr>
              <a:t>p(1,0,0),p(1,0,1),p(1,1,0),p(1,1,1)</a:t>
            </a:r>
            <a:endParaRPr lang="zh-CN" altLang="en-US" sz="2400" b="1" dirty="0">
              <a:solidFill>
                <a:srgbClr val="FF0000"/>
              </a:solidFill>
            </a:endParaRPr>
          </a:p>
        </p:txBody>
      </p:sp>
      <p:sp>
        <p:nvSpPr>
          <p:cNvPr id="8" name="TextBox 7"/>
          <p:cNvSpPr txBox="1"/>
          <p:nvPr/>
        </p:nvSpPr>
        <p:spPr>
          <a:xfrm>
            <a:off x="179512" y="692696"/>
            <a:ext cx="8429684" cy="1938992"/>
          </a:xfrm>
          <a:prstGeom prst="rect">
            <a:avLst/>
          </a:prstGeom>
          <a:solidFill>
            <a:srgbClr val="FFFF00"/>
          </a:solidFill>
        </p:spPr>
        <p:txBody>
          <a:bodyPr wrap="square" rtlCol="0">
            <a:spAutoFit/>
          </a:bodyPr>
          <a:lstStyle/>
          <a:p>
            <a:r>
              <a:rPr lang="en-US" altLang="zh-CN" sz="2400" b="1" dirty="0" smtClean="0">
                <a:solidFill>
                  <a:srgbClr val="FF0000"/>
                </a:solidFill>
              </a:rPr>
              <a:t>P</a:t>
            </a:r>
            <a:r>
              <a:rPr lang="en-US" altLang="zh-CN" sz="1600" b="1" dirty="0" smtClean="0">
                <a:solidFill>
                  <a:srgbClr val="FF0000"/>
                </a:solidFill>
              </a:rPr>
              <a:t>2</a:t>
            </a:r>
            <a:r>
              <a:rPr lang="en-US" altLang="zh-CN" sz="2400" b="1" dirty="0" smtClean="0">
                <a:solidFill>
                  <a:srgbClr val="FF0000"/>
                </a:solidFill>
              </a:rPr>
              <a:t>={p=(2, </a:t>
            </a:r>
            <a:r>
              <a:rPr lang="en-US" altLang="zh-CN" sz="2400" b="1" dirty="0" err="1" smtClean="0">
                <a:solidFill>
                  <a:srgbClr val="FF0000"/>
                </a:solidFill>
              </a:rPr>
              <a:t>i</a:t>
            </a:r>
            <a:r>
              <a:rPr lang="en-US" altLang="zh-CN" sz="2400" b="1" dirty="0" smtClean="0">
                <a:solidFill>
                  <a:srgbClr val="FF0000"/>
                </a:solidFill>
              </a:rPr>
              <a:t>, </a:t>
            </a:r>
            <a:r>
              <a:rPr lang="en-US" altLang="zh-CN" sz="2400" b="1" dirty="0" err="1" smtClean="0">
                <a:solidFill>
                  <a:srgbClr val="FF0000"/>
                </a:solidFill>
              </a:rPr>
              <a:t>i</a:t>
            </a:r>
            <a:r>
              <a:rPr lang="en-US" altLang="zh-CN" sz="2400" b="1" dirty="0" smtClean="0">
                <a:solidFill>
                  <a:srgbClr val="FF0000"/>
                </a:solidFill>
              </a:rPr>
              <a:t>) };   k=2;  I, J= 2</a:t>
            </a:r>
            <a:r>
              <a:rPr lang="en-US" altLang="zh-CN" sz="2400" b="1" baseline="30000" dirty="0" smtClean="0">
                <a:solidFill>
                  <a:srgbClr val="FF0000"/>
                </a:solidFill>
              </a:rPr>
              <a:t>k </a:t>
            </a:r>
            <a:r>
              <a:rPr lang="en-US" altLang="zh-CN" sz="2400" b="1" dirty="0" smtClean="0">
                <a:solidFill>
                  <a:srgbClr val="FF0000"/>
                </a:solidFill>
              </a:rPr>
              <a:t>-1=3</a:t>
            </a:r>
          </a:p>
          <a:p>
            <a:r>
              <a:rPr lang="en-US" altLang="zh-CN" sz="2400" b="1" dirty="0" smtClean="0">
                <a:solidFill>
                  <a:srgbClr val="FF0000"/>
                </a:solidFill>
              </a:rPr>
              <a:t>{p(2,0,0),p(2,0,1),p(2,0,2),p(2,0,3)}</a:t>
            </a:r>
          </a:p>
          <a:p>
            <a:r>
              <a:rPr lang="en-US" altLang="zh-CN" sz="2400" b="1" dirty="0" smtClean="0">
                <a:solidFill>
                  <a:srgbClr val="FF0000"/>
                </a:solidFill>
              </a:rPr>
              <a:t>{p(2,1,0),p(2,1,1),p(2,1,2),p(2,1,3)}</a:t>
            </a:r>
          </a:p>
          <a:p>
            <a:r>
              <a:rPr lang="en-US" altLang="zh-CN" sz="2400" b="1" dirty="0" smtClean="0">
                <a:solidFill>
                  <a:srgbClr val="FF0000"/>
                </a:solidFill>
              </a:rPr>
              <a:t>{p(2,2,0),p(2,2,1),p(2,2,2),p(2,2,3)}</a:t>
            </a:r>
          </a:p>
          <a:p>
            <a:r>
              <a:rPr lang="en-US" altLang="zh-CN" sz="2400" b="1" dirty="0" smtClean="0">
                <a:solidFill>
                  <a:srgbClr val="FF0000"/>
                </a:solidFill>
              </a:rPr>
              <a:t>{p(2,3,0),p(2,3,1),p(2,3,2),p(2,3,3)}</a:t>
            </a:r>
            <a:endParaRPr lang="zh-CN" altLang="en-US" sz="2400" b="1" dirty="0">
              <a:solidFill>
                <a:srgbClr val="FF0000"/>
              </a:solidFill>
            </a:endParaRPr>
          </a:p>
        </p:txBody>
      </p:sp>
      <p:sp>
        <p:nvSpPr>
          <p:cNvPr id="9" name="TextBox 8"/>
          <p:cNvSpPr txBox="1"/>
          <p:nvPr/>
        </p:nvSpPr>
        <p:spPr>
          <a:xfrm>
            <a:off x="323528" y="4929198"/>
            <a:ext cx="8280920" cy="461665"/>
          </a:xfrm>
          <a:prstGeom prst="rect">
            <a:avLst/>
          </a:prstGeom>
          <a:noFill/>
        </p:spPr>
        <p:txBody>
          <a:bodyPr wrap="square" rtlCol="0">
            <a:spAutoFit/>
          </a:bodyPr>
          <a:lstStyle/>
          <a:p>
            <a:r>
              <a:rPr lang="zh-CN" altLang="en-US" sz="2400" b="1" dirty="0" smtClean="0">
                <a:solidFill>
                  <a:srgbClr val="FF0000"/>
                </a:solidFill>
              </a:rPr>
              <a:t>映射</a:t>
            </a:r>
            <a:r>
              <a:rPr lang="en-US" altLang="zh-CN" sz="2400" b="1" dirty="0" smtClean="0">
                <a:solidFill>
                  <a:srgbClr val="FF0000"/>
                </a:solidFill>
              </a:rPr>
              <a:t>F(k, </a:t>
            </a:r>
            <a:r>
              <a:rPr lang="en-US" altLang="zh-CN" sz="2400" b="1" dirty="0" err="1" smtClean="0">
                <a:solidFill>
                  <a:srgbClr val="FF0000"/>
                </a:solidFill>
              </a:rPr>
              <a:t>i</a:t>
            </a:r>
            <a:r>
              <a:rPr lang="en-US" altLang="zh-CN" sz="2400" b="1" dirty="0" smtClean="0">
                <a:solidFill>
                  <a:srgbClr val="FF0000"/>
                </a:solidFill>
              </a:rPr>
              <a:t>, j)=F(k+1, </a:t>
            </a:r>
            <a:r>
              <a:rPr lang="en-US" altLang="zh-CN" sz="2400" b="1" dirty="0" err="1" smtClean="0">
                <a:solidFill>
                  <a:srgbClr val="FF0000"/>
                </a:solidFill>
              </a:rPr>
              <a:t>i</a:t>
            </a:r>
            <a:r>
              <a:rPr lang="en-US" altLang="zh-CN" sz="2400" b="1" dirty="0" smtClean="0">
                <a:solidFill>
                  <a:srgbClr val="FF0000"/>
                </a:solidFill>
              </a:rPr>
              <a:t>/2, j/2),</a:t>
            </a:r>
            <a:r>
              <a:rPr lang="zh-CN" altLang="en-US" sz="2400" b="1" dirty="0" smtClean="0">
                <a:solidFill>
                  <a:srgbClr val="FF0000"/>
                </a:solidFill>
              </a:rPr>
              <a:t>定义在</a:t>
            </a:r>
            <a:r>
              <a:rPr lang="en-US" altLang="zh-CN" sz="2400" b="1" dirty="0" smtClean="0">
                <a:solidFill>
                  <a:srgbClr val="FF0000"/>
                </a:solidFill>
              </a:rPr>
              <a:t>P</a:t>
            </a:r>
            <a:r>
              <a:rPr lang="en-US" altLang="zh-CN" sz="2400" b="1" baseline="-25000" dirty="0" smtClean="0">
                <a:solidFill>
                  <a:srgbClr val="FF0000"/>
                </a:solidFill>
              </a:rPr>
              <a:t>k-1</a:t>
            </a:r>
            <a:r>
              <a:rPr lang="en-US" altLang="zh-CN" sz="2400" b="1" dirty="0" smtClean="0">
                <a:solidFill>
                  <a:srgbClr val="FF0000"/>
                </a:solidFill>
              </a:rPr>
              <a:t>,P</a:t>
            </a:r>
            <a:r>
              <a:rPr lang="en-US" altLang="zh-CN" sz="2400" b="1" baseline="-25000" dirty="0" smtClean="0">
                <a:solidFill>
                  <a:srgbClr val="FF0000"/>
                </a:solidFill>
              </a:rPr>
              <a:t>k</a:t>
            </a:r>
            <a:r>
              <a:rPr lang="zh-CN" altLang="en-US" sz="2400" b="1" dirty="0" smtClean="0">
                <a:solidFill>
                  <a:srgbClr val="FF0000"/>
                </a:solidFill>
              </a:rPr>
              <a:t>之间</a:t>
            </a:r>
            <a:endParaRPr lang="zh-CN" altLang="en-US" sz="2400" b="1" dirty="0">
              <a:solidFill>
                <a:srgbClr val="FF0000"/>
              </a:solidFill>
            </a:endParaRPr>
          </a:p>
        </p:txBody>
      </p:sp>
      <p:sp>
        <p:nvSpPr>
          <p:cNvPr id="10" name="TextBox 9"/>
          <p:cNvSpPr txBox="1"/>
          <p:nvPr/>
        </p:nvSpPr>
        <p:spPr>
          <a:xfrm>
            <a:off x="857224" y="5429264"/>
            <a:ext cx="7358114" cy="830997"/>
          </a:xfrm>
          <a:prstGeom prst="rect">
            <a:avLst/>
          </a:prstGeom>
          <a:noFill/>
        </p:spPr>
        <p:txBody>
          <a:bodyPr wrap="square" rtlCol="0">
            <a:spAutoFit/>
          </a:bodyPr>
          <a:lstStyle/>
          <a:p>
            <a:r>
              <a:rPr lang="en-US" altLang="zh-CN" sz="2400" b="1" dirty="0" smtClean="0">
                <a:solidFill>
                  <a:srgbClr val="FF0000"/>
                </a:solidFill>
              </a:rPr>
              <a:t>V(k, </a:t>
            </a:r>
            <a:r>
              <a:rPr lang="en-US" altLang="zh-CN" sz="2400" b="1" dirty="0" err="1" smtClean="0">
                <a:solidFill>
                  <a:srgbClr val="FF0000"/>
                </a:solidFill>
              </a:rPr>
              <a:t>i</a:t>
            </a:r>
            <a:r>
              <a:rPr lang="en-US" altLang="zh-CN" sz="2400" b="1" dirty="0" smtClean="0">
                <a:solidFill>
                  <a:srgbClr val="FF0000"/>
                </a:solidFill>
              </a:rPr>
              <a:t>, j)=[p(k+1, </a:t>
            </a:r>
            <a:r>
              <a:rPr lang="en-US" altLang="zh-CN" sz="2400" b="1" dirty="0" err="1" smtClean="0">
                <a:solidFill>
                  <a:srgbClr val="FF0000"/>
                </a:solidFill>
              </a:rPr>
              <a:t>i</a:t>
            </a:r>
            <a:r>
              <a:rPr lang="en-US" altLang="zh-CN" sz="2400" b="1" dirty="0" smtClean="0">
                <a:solidFill>
                  <a:srgbClr val="FF0000"/>
                </a:solidFill>
              </a:rPr>
              <a:t>/2, j/2)+ p(k+1, </a:t>
            </a:r>
            <a:r>
              <a:rPr lang="en-US" altLang="zh-CN" sz="2400" b="1" dirty="0" err="1" smtClean="0">
                <a:solidFill>
                  <a:srgbClr val="FF0000"/>
                </a:solidFill>
              </a:rPr>
              <a:t>i</a:t>
            </a:r>
            <a:r>
              <a:rPr lang="en-US" altLang="zh-CN" sz="2400" b="1" dirty="0" smtClean="0">
                <a:solidFill>
                  <a:srgbClr val="FF0000"/>
                </a:solidFill>
              </a:rPr>
              <a:t>/2, j/2+1)+</a:t>
            </a:r>
          </a:p>
          <a:p>
            <a:r>
              <a:rPr lang="en-US" altLang="zh-CN" sz="2400" b="1" dirty="0" smtClean="0">
                <a:solidFill>
                  <a:srgbClr val="FF0000"/>
                </a:solidFill>
              </a:rPr>
              <a:t>               p(k+1, </a:t>
            </a:r>
            <a:r>
              <a:rPr lang="en-US" altLang="zh-CN" sz="2400" b="1" dirty="0" err="1" smtClean="0">
                <a:solidFill>
                  <a:srgbClr val="FF0000"/>
                </a:solidFill>
              </a:rPr>
              <a:t>i</a:t>
            </a:r>
            <a:r>
              <a:rPr lang="en-US" altLang="zh-CN" sz="2400" b="1" dirty="0" smtClean="0">
                <a:solidFill>
                  <a:srgbClr val="FF0000"/>
                </a:solidFill>
              </a:rPr>
              <a:t>/2+1, j/2)+p(k+1, </a:t>
            </a:r>
            <a:r>
              <a:rPr lang="en-US" altLang="zh-CN" sz="2400" b="1" dirty="0" err="1" smtClean="0">
                <a:solidFill>
                  <a:srgbClr val="FF0000"/>
                </a:solidFill>
              </a:rPr>
              <a:t>i</a:t>
            </a:r>
            <a:r>
              <a:rPr lang="en-US" altLang="zh-CN" sz="2400" b="1" dirty="0" smtClean="0">
                <a:solidFill>
                  <a:srgbClr val="FF0000"/>
                </a:solidFill>
              </a:rPr>
              <a:t>/2+1, j/2+1)]/4</a:t>
            </a:r>
            <a:endParaRPr lang="zh-CN" altLang="en-US" sz="2400" b="1" dirty="0">
              <a:solidFill>
                <a:srgbClr val="FF0000"/>
              </a:solidFill>
            </a:endParaRPr>
          </a:p>
        </p:txBody>
      </p:sp>
    </p:spTree>
    <p:extLst>
      <p:ext uri="{BB962C8B-B14F-4D97-AF65-F5344CB8AC3E}">
        <p14:creationId xmlns:p14="http://schemas.microsoft.com/office/powerpoint/2010/main" val="4253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4422"/>
            <a:ext cx="8686800" cy="731829"/>
          </a:xfrm>
        </p:spPr>
        <p:txBody>
          <a:bodyPr/>
          <a:lstStyle/>
          <a:p>
            <a:pPr>
              <a:buNone/>
            </a:pPr>
            <a:r>
              <a:rPr lang="zh-CN" altLang="en-US" dirty="0" smtClean="0"/>
              <a:t>四叉树 </a:t>
            </a:r>
            <a:r>
              <a:rPr lang="en-US" altLang="zh-CN" dirty="0" err="1" smtClean="0"/>
              <a:t>quadtrees</a:t>
            </a:r>
            <a:endParaRPr lang="en-US" altLang="zh-CN" dirty="0" smtClean="0"/>
          </a:p>
          <a:p>
            <a:pPr>
              <a:buNone/>
            </a:pPr>
            <a:endParaRPr lang="en-US" altLang="zh-CN" dirty="0" smtClean="0"/>
          </a:p>
          <a:p>
            <a:pPr>
              <a:buNone/>
            </a:pP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428596" y="1857364"/>
            <a:ext cx="4714908" cy="463149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429256" y="2000240"/>
            <a:ext cx="3321681" cy="4357718"/>
          </a:xfrm>
          <a:prstGeom prst="rect">
            <a:avLst/>
          </a:prstGeom>
          <a:noFill/>
          <a:ln w="9525">
            <a:noFill/>
            <a:miter lim="800000"/>
            <a:headEnd/>
            <a:tailEnd/>
          </a:ln>
          <a:effectLst/>
        </p:spPr>
      </p:pic>
      <p:sp>
        <p:nvSpPr>
          <p:cNvPr id="6" name="TextBox 5"/>
          <p:cNvSpPr txBox="1"/>
          <p:nvPr/>
        </p:nvSpPr>
        <p:spPr>
          <a:xfrm>
            <a:off x="1142976" y="2143116"/>
            <a:ext cx="1143008" cy="369332"/>
          </a:xfrm>
          <a:prstGeom prst="rect">
            <a:avLst/>
          </a:prstGeom>
          <a:noFill/>
        </p:spPr>
        <p:txBody>
          <a:bodyPr wrap="square" rtlCol="0">
            <a:spAutoFit/>
          </a:bodyPr>
          <a:lstStyle/>
          <a:p>
            <a:r>
              <a:rPr lang="zh-CN" altLang="en-US" b="1" dirty="0" smtClean="0">
                <a:solidFill>
                  <a:srgbClr val="FF0000"/>
                </a:solidFill>
              </a:rPr>
              <a:t>无需再分</a:t>
            </a:r>
            <a:endParaRPr lang="zh-CN" altLang="en-US" b="1" dirty="0">
              <a:solidFill>
                <a:srgbClr val="FF0000"/>
              </a:solidFill>
            </a:endParaRPr>
          </a:p>
        </p:txBody>
      </p:sp>
      <p:sp>
        <p:nvSpPr>
          <p:cNvPr id="7" name="TextBox 6"/>
          <p:cNvSpPr txBox="1"/>
          <p:nvPr/>
        </p:nvSpPr>
        <p:spPr>
          <a:xfrm>
            <a:off x="1214414" y="4357694"/>
            <a:ext cx="1143008" cy="369332"/>
          </a:xfrm>
          <a:prstGeom prst="rect">
            <a:avLst/>
          </a:prstGeom>
          <a:noFill/>
        </p:spPr>
        <p:txBody>
          <a:bodyPr wrap="square" rtlCol="0">
            <a:spAutoFit/>
          </a:bodyPr>
          <a:lstStyle/>
          <a:p>
            <a:r>
              <a:rPr lang="zh-CN" altLang="en-US" b="1" dirty="0" smtClean="0">
                <a:solidFill>
                  <a:srgbClr val="FF0000"/>
                </a:solidFill>
              </a:rPr>
              <a:t>无需再分</a:t>
            </a:r>
            <a:endParaRPr lang="zh-CN" altLang="en-US" b="1" dirty="0">
              <a:solidFill>
                <a:srgbClr val="FF0000"/>
              </a:solidFill>
            </a:endParaRPr>
          </a:p>
        </p:txBody>
      </p:sp>
      <p:sp>
        <p:nvSpPr>
          <p:cNvPr id="8" name="TextBox 7"/>
          <p:cNvSpPr txBox="1"/>
          <p:nvPr/>
        </p:nvSpPr>
        <p:spPr>
          <a:xfrm>
            <a:off x="3214678" y="4357694"/>
            <a:ext cx="1143008" cy="369332"/>
          </a:xfrm>
          <a:prstGeom prst="rect">
            <a:avLst/>
          </a:prstGeom>
          <a:noFill/>
        </p:spPr>
        <p:txBody>
          <a:bodyPr wrap="square" rtlCol="0">
            <a:spAutoFit/>
          </a:bodyPr>
          <a:lstStyle/>
          <a:p>
            <a:r>
              <a:rPr lang="zh-CN" altLang="en-US" b="1" dirty="0" smtClean="0">
                <a:solidFill>
                  <a:srgbClr val="FF0000"/>
                </a:solidFill>
              </a:rPr>
              <a:t>无需再分</a:t>
            </a:r>
            <a:endParaRPr lang="zh-CN" altLang="en-US" b="1" dirty="0">
              <a:solidFill>
                <a:srgbClr val="FF0000"/>
              </a:solidFill>
            </a:endParaRPr>
          </a:p>
        </p:txBody>
      </p:sp>
      <p:sp>
        <p:nvSpPr>
          <p:cNvPr id="9" name="TextBox 8"/>
          <p:cNvSpPr txBox="1"/>
          <p:nvPr/>
        </p:nvSpPr>
        <p:spPr>
          <a:xfrm>
            <a:off x="2714612" y="2000240"/>
            <a:ext cx="1143008" cy="338554"/>
          </a:xfrm>
          <a:prstGeom prst="rect">
            <a:avLst/>
          </a:prstGeom>
          <a:noFill/>
        </p:spPr>
        <p:txBody>
          <a:bodyPr wrap="square" rtlCol="0">
            <a:spAutoFit/>
          </a:bodyPr>
          <a:lstStyle/>
          <a:p>
            <a:r>
              <a:rPr lang="zh-CN" altLang="en-US" sz="1600" b="1" dirty="0" smtClean="0">
                <a:solidFill>
                  <a:srgbClr val="D927B3"/>
                </a:solidFill>
              </a:rPr>
              <a:t>无需再分</a:t>
            </a:r>
            <a:endParaRPr lang="zh-CN" altLang="en-US" sz="1600" b="1" dirty="0">
              <a:solidFill>
                <a:srgbClr val="D927B3"/>
              </a:solidFill>
            </a:endParaRPr>
          </a:p>
        </p:txBody>
      </p:sp>
      <p:sp>
        <p:nvSpPr>
          <p:cNvPr id="10" name="TextBox 9"/>
          <p:cNvSpPr txBox="1"/>
          <p:nvPr/>
        </p:nvSpPr>
        <p:spPr>
          <a:xfrm>
            <a:off x="3786182" y="1928802"/>
            <a:ext cx="1143008" cy="338554"/>
          </a:xfrm>
          <a:prstGeom prst="rect">
            <a:avLst/>
          </a:prstGeom>
          <a:noFill/>
        </p:spPr>
        <p:txBody>
          <a:bodyPr wrap="square" rtlCol="0">
            <a:spAutoFit/>
          </a:bodyPr>
          <a:lstStyle/>
          <a:p>
            <a:r>
              <a:rPr lang="zh-CN" altLang="en-US" sz="1600" b="1" dirty="0" smtClean="0">
                <a:solidFill>
                  <a:srgbClr val="D927B3"/>
                </a:solidFill>
              </a:rPr>
              <a:t>无需再分</a:t>
            </a:r>
            <a:endParaRPr lang="zh-CN" altLang="en-US" sz="1600" b="1" dirty="0">
              <a:solidFill>
                <a:srgbClr val="D927B3"/>
              </a:solidFill>
            </a:endParaRPr>
          </a:p>
        </p:txBody>
      </p:sp>
      <p:sp>
        <p:nvSpPr>
          <p:cNvPr id="11" name="TextBox 10"/>
          <p:cNvSpPr txBox="1"/>
          <p:nvPr/>
        </p:nvSpPr>
        <p:spPr>
          <a:xfrm>
            <a:off x="3786182" y="3071810"/>
            <a:ext cx="1143008" cy="338554"/>
          </a:xfrm>
          <a:prstGeom prst="rect">
            <a:avLst/>
          </a:prstGeom>
          <a:noFill/>
        </p:spPr>
        <p:txBody>
          <a:bodyPr wrap="square" rtlCol="0">
            <a:spAutoFit/>
          </a:bodyPr>
          <a:lstStyle/>
          <a:p>
            <a:r>
              <a:rPr lang="zh-CN" altLang="en-US" sz="1600" b="1" dirty="0" smtClean="0">
                <a:solidFill>
                  <a:srgbClr val="D927B3"/>
                </a:solidFill>
              </a:rPr>
              <a:t>无需再分</a:t>
            </a:r>
            <a:endParaRPr lang="zh-CN" altLang="en-US" sz="1600" b="1" dirty="0">
              <a:solidFill>
                <a:srgbClr val="D927B3"/>
              </a:solidFill>
            </a:endParaRPr>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99918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iSlíďè">
            <a:extLst>
              <a:ext uri="{FF2B5EF4-FFF2-40B4-BE49-F238E27FC236}">
                <a16:creationId xmlns:a16="http://schemas.microsoft.com/office/drawing/2014/main" id="{20B63FF7-66EF-467A-A696-76808D309708}"/>
              </a:ext>
            </a:extLst>
          </p:cNvPr>
          <p:cNvSpPr txBox="1">
            <a:spLocks noGrp="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lvl="0" defTabSz="913765">
              <a:spcBef>
                <a:spcPct val="0"/>
              </a:spcBef>
              <a:defRPr/>
            </a:pPr>
            <a:r>
              <a:rPr lang="zh-CN" altLang="en-US" b="1"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三基色</a:t>
            </a:r>
            <a:r>
              <a:rPr lang="zh-CN" altLang="en-US" b="1"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原理</a:t>
            </a:r>
            <a:endParaRPr kumimoji="0" lang="zh-CN" altLang="en-US" sz="1800" b="1" i="0" u="none" strike="noStrike" kern="1200" cap="none" spc="0" normalizeH="0" baseline="0" noProof="0" dirty="0">
              <a:ln>
                <a:noFill/>
              </a:ln>
              <a:solidFill>
                <a:schemeClr val="bg2">
                  <a:lumMod val="10000"/>
                </a:schemeClr>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sp>
        <p:nvSpPr>
          <p:cNvPr id="5" name="išľíďè">
            <a:extLst>
              <a:ext uri="{FF2B5EF4-FFF2-40B4-BE49-F238E27FC236}">
                <a16:creationId xmlns:a16="http://schemas.microsoft.com/office/drawing/2014/main" id="{A28D8EF1-4B60-4DA3-8540-70E09202A402}"/>
              </a:ext>
            </a:extLst>
          </p:cNvPr>
          <p:cNvSpPr/>
          <p:nvPr/>
        </p:nvSpPr>
        <p:spPr bwMode="auto">
          <a:xfrm>
            <a:off x="440174" y="1975012"/>
            <a:ext cx="2718283" cy="376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红（</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R</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）、绿（</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G</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）、蓝（</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B</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）这</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3 </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种颜色被称为三基色</a:t>
            </a: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a:t>
            </a:r>
            <a:endParaRPr lang="en-US" altLang="zh-CN"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endParaRPr lang="en-US" altLang="zh-CN"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3</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种基色是相互独立的，任何一种基色都不能由其他两种颜色合成</a:t>
            </a: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a:t>
            </a:r>
            <a:endParaRPr lang="en-US" altLang="zh-CN"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endParaRPr lang="en-US" altLang="zh-CN"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根据</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人眼的三基色吸收特性，人眼所感受到的颜色其实是</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3</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种基色按照不同比例的组合</a:t>
            </a: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a:t>
            </a:r>
            <a:endParaRPr lang="en-US" altLang="zh-CN"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endPar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endParaRPr>
          </a:p>
          <a:p>
            <a:pPr lvl="0" defTabSz="913765">
              <a:lnSpc>
                <a:spcPct val="120000"/>
              </a:lnSpc>
              <a:spcBef>
                <a:spcPct val="0"/>
              </a:spcBef>
              <a:defRPr/>
            </a:pP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国际照明委员会</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CIE</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）为了建立统一的标准，于</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1931</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年制定了特定波长的三基色标准：蓝（</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B=435.8nm</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）、绿（</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G=546.1nm</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）、红（</a:t>
            </a:r>
            <a:r>
              <a:rPr lang="en-US" altLang="zh-CN"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R=700nm</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）。这样，任</a:t>
            </a:r>
            <a:r>
              <a:rPr lang="zh-CN" altLang="en-US" sz="1200" dirty="0" smtClean="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一色彩均</a:t>
            </a:r>
            <a:r>
              <a:rPr lang="zh-CN" altLang="en-US" sz="1200" dirty="0">
                <a:solidFill>
                  <a:schemeClr val="bg2">
                    <a:lumMod val="10000"/>
                  </a:schemeClr>
                </a:solidFill>
                <a:latin typeface="微软雅黑" panose="020B0200000000000000" pitchFamily="34" charset="-128"/>
                <a:ea typeface="微软雅黑" panose="020B0200000000000000" pitchFamily="34" charset="-128"/>
                <a:sym typeface="微软雅黑" panose="020B0200000000000000" pitchFamily="34" charset="-128"/>
              </a:rPr>
              <a:t>可由这三种基色来表示。</a:t>
            </a:r>
            <a:endParaRPr kumimoji="0" lang="zh-CN" altLang="en-US" sz="1200" b="0" i="0" u="none" strike="noStrike" kern="1200" cap="none" spc="0" normalizeH="0" baseline="0" noProof="0" dirty="0">
              <a:ln>
                <a:noFill/>
              </a:ln>
              <a:solidFill>
                <a:schemeClr val="bg2">
                  <a:lumMod val="10000"/>
                </a:schemeClr>
              </a:solidFill>
              <a:effectLst/>
              <a:uLnTx/>
              <a:uFillTx/>
              <a:latin typeface="微软雅黑" panose="020B0200000000000000" pitchFamily="34" charset="-128"/>
              <a:ea typeface="微软雅黑" panose="020B0200000000000000" pitchFamily="34" charset="-128"/>
              <a:sym typeface="微软雅黑" panose="020B0200000000000000" pitchFamily="34" charset="-128"/>
            </a:endParaRPr>
          </a:p>
        </p:txBody>
      </p:sp>
      <p:grpSp>
        <p:nvGrpSpPr>
          <p:cNvPr id="6" name="组合 5"/>
          <p:cNvGrpSpPr/>
          <p:nvPr/>
        </p:nvGrpSpPr>
        <p:grpSpPr>
          <a:xfrm>
            <a:off x="4427984" y="1340768"/>
            <a:ext cx="3656980" cy="2622012"/>
            <a:chOff x="0" y="0"/>
            <a:chExt cx="5219700" cy="3809146"/>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19700" cy="3228975"/>
            </a:xfrm>
            <a:prstGeom prst="rect">
              <a:avLst/>
            </a:prstGeom>
          </p:spPr>
        </p:pic>
        <p:sp>
          <p:nvSpPr>
            <p:cNvPr id="8" name="文本框 135"/>
            <p:cNvSpPr txBox="1"/>
            <p:nvPr/>
          </p:nvSpPr>
          <p:spPr>
            <a:xfrm>
              <a:off x="237662" y="3337639"/>
              <a:ext cx="3988842" cy="471507"/>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spAutoFit/>
            </a:bodyPr>
            <a:lstStyle/>
            <a:p>
              <a:pPr indent="662940">
                <a:spcBef>
                  <a:spcPts val="780"/>
                </a:spcBef>
                <a:spcAft>
                  <a:spcPts val="780"/>
                </a:spcAft>
              </a:pPr>
              <a:r>
                <a:rPr lang="zh-CN" sz="1400" dirty="0" smtClean="0">
                  <a:effectLst/>
                  <a:latin typeface="Calibri" panose="020F0502020204030204" pitchFamily="34" charset="0"/>
                  <a:ea typeface="楷体" panose="02010609060101010101" pitchFamily="49" charset="-122"/>
                  <a:cs typeface="Times New Roman" panose="02020603050405020304" pitchFamily="18" charset="0"/>
                </a:rPr>
                <a:t>可见光</a:t>
              </a:r>
              <a:r>
                <a:rPr lang="zh-CN" sz="1400" dirty="0">
                  <a:effectLst/>
                  <a:latin typeface="Calibri" panose="020F0502020204030204" pitchFamily="34" charset="0"/>
                  <a:ea typeface="楷体" panose="02010609060101010101" pitchFamily="49" charset="-122"/>
                  <a:cs typeface="Times New Roman" panose="02020603050405020304" pitchFamily="18" charset="0"/>
                </a:rPr>
                <a:t>电磁波谱</a:t>
              </a:r>
            </a:p>
          </p:txBody>
        </p:sp>
      </p:grpSp>
      <p:grpSp>
        <p:nvGrpSpPr>
          <p:cNvPr id="9" name="组合 8"/>
          <p:cNvGrpSpPr/>
          <p:nvPr/>
        </p:nvGrpSpPr>
        <p:grpSpPr>
          <a:xfrm>
            <a:off x="3923928" y="4331290"/>
            <a:ext cx="4680520" cy="1698468"/>
            <a:chOff x="0" y="0"/>
            <a:chExt cx="8306" cy="3009"/>
          </a:xfrm>
        </p:grpSpPr>
        <p:sp>
          <p:nvSpPr>
            <p:cNvPr id="10" name="文本框 59"/>
            <p:cNvSpPr txBox="1"/>
            <p:nvPr/>
          </p:nvSpPr>
          <p:spPr>
            <a:xfrm>
              <a:off x="1461" y="2524"/>
              <a:ext cx="4855" cy="485"/>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spAutoFit/>
            </a:bodyPr>
            <a:lstStyle/>
            <a:p>
              <a:pPr indent="662940" algn="ctr">
                <a:spcBef>
                  <a:spcPts val="780"/>
                </a:spcBef>
                <a:spcAft>
                  <a:spcPts val="780"/>
                </a:spcAft>
              </a:pPr>
              <a:r>
                <a:rPr lang="zh-CN" sz="1400" dirty="0" smtClean="0">
                  <a:effectLst/>
                  <a:latin typeface="Calibri" panose="020F0502020204030204" pitchFamily="34" charset="0"/>
                  <a:ea typeface="楷体" panose="02010609060101010101" pitchFamily="49" charset="-122"/>
                  <a:cs typeface="Times New Roman" panose="02020603050405020304" pitchFamily="18" charset="0"/>
                </a:rPr>
                <a:t>常见</a:t>
              </a:r>
              <a:r>
                <a:rPr lang="zh-CN" sz="1400" dirty="0">
                  <a:effectLst/>
                  <a:latin typeface="Calibri" panose="020F0502020204030204" pitchFamily="34" charset="0"/>
                  <a:ea typeface="楷体" panose="02010609060101010101" pitchFamily="49" charset="-122"/>
                  <a:cs typeface="Times New Roman" panose="02020603050405020304" pitchFamily="18" charset="0"/>
                </a:rPr>
                <a:t>彩色图像处理流程</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306" cy="2521"/>
            </a:xfrm>
            <a:prstGeom prst="rect">
              <a:avLst/>
            </a:prstGeom>
          </p:spPr>
        </p:pic>
      </p:grpSp>
    </p:spTree>
    <p:extLst>
      <p:ext uri="{BB962C8B-B14F-4D97-AF65-F5344CB8AC3E}">
        <p14:creationId xmlns:p14="http://schemas.microsoft.com/office/powerpoint/2010/main" val="3808384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buFont typeface="Arial" panose="020B0604020202020204" pitchFamily="34" charset="0"/>
              <a:buChar char="•"/>
            </a:pPr>
            <a:r>
              <a:rPr lang="zh-CN" altLang="zh-CN" kern="100" dirty="0">
                <a:ea typeface="宋体" panose="02010600030101010101" pitchFamily="2" charset="-122"/>
                <a:cs typeface="Times New Roman" panose="02020603050405020304" pitchFamily="18" charset="0"/>
              </a:rPr>
              <a:t>图像处理方面所需要的最基础的颜色表示</a:t>
            </a:r>
            <a:r>
              <a:rPr lang="zh-CN" altLang="en-US" kern="100" dirty="0">
                <a:ea typeface="宋体" panose="02010600030101010101" pitchFamily="2" charset="-122"/>
                <a:cs typeface="Times New Roman" panose="02020603050405020304" pitchFamily="18" charset="0"/>
              </a:rPr>
              <a:t>；</a:t>
            </a:r>
            <a:endParaRPr lang="en-US" altLang="zh-CN" kern="100" dirty="0">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en-US" kern="100" dirty="0">
                <a:ea typeface="宋体" panose="02010600030101010101" pitchFamily="2" charset="-122"/>
                <a:cs typeface="Times New Roman" panose="02020603050405020304" pitchFamily="18" charset="0"/>
              </a:rPr>
              <a:t>通过</a:t>
            </a:r>
            <a:r>
              <a:rPr lang="zh-CN" altLang="zh-CN" kern="100" dirty="0">
                <a:ea typeface="宋体" panose="02010600030101010101" pitchFamily="2" charset="-122"/>
                <a:cs typeface="Times New Roman" panose="02020603050405020304" pitchFamily="18" charset="0"/>
              </a:rPr>
              <a:t>光的电磁波谱到三基色原理，再到常见的彩色模型，把颜色用一种科学的方法表示出来</a:t>
            </a:r>
            <a:r>
              <a:rPr lang="zh-CN" altLang="en-US" kern="100" dirty="0">
                <a:ea typeface="宋体" panose="02010600030101010101" pitchFamily="2" charset="-122"/>
                <a:cs typeface="Times New Roman" panose="02020603050405020304" pitchFamily="18" charset="0"/>
              </a:rPr>
              <a:t>；</a:t>
            </a:r>
            <a:endParaRPr lang="en-US" altLang="zh-CN" kern="100" dirty="0">
              <a:ea typeface="宋体" panose="02010600030101010101" pitchFamily="2" charset="-122"/>
              <a:cs typeface="Times New Roman" panose="02020603050405020304" pitchFamily="18" charset="0"/>
            </a:endParaRPr>
          </a:p>
          <a:p>
            <a:pPr marL="457200" indent="-457200">
              <a:buFont typeface="Arial" panose="020B0604020202020204" pitchFamily="34" charset="0"/>
              <a:buChar char="•"/>
            </a:pPr>
            <a:r>
              <a:rPr lang="zh-CN" altLang="zh-CN" kern="100" dirty="0">
                <a:ea typeface="宋体" panose="02010600030101010101" pitchFamily="2" charset="-122"/>
                <a:cs typeface="Times New Roman" panose="02020603050405020304" pitchFamily="18" charset="0"/>
              </a:rPr>
              <a:t>建立一种能够用数学表达的模型，为计算机能够处理图像提供了最基本的数学前提</a:t>
            </a:r>
            <a:endParaRPr lang="zh-CN" altLang="en-US" dirty="0"/>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8686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60" y="908720"/>
            <a:ext cx="8352928" cy="2736304"/>
          </a:xfrm>
        </p:spPr>
        <p:txBody>
          <a:bodyPr/>
          <a:lstStyle/>
          <a:p>
            <a:r>
              <a:rPr lang="zh-CN" altLang="en-US" dirty="0"/>
              <a:t>图像 </a:t>
            </a:r>
            <a:r>
              <a:rPr lang="en-US" altLang="zh-CN" dirty="0"/>
              <a:t>image</a:t>
            </a:r>
          </a:p>
          <a:p>
            <a:r>
              <a:rPr lang="zh-CN" altLang="en-US" dirty="0"/>
              <a:t>亮度  </a:t>
            </a:r>
            <a:r>
              <a:rPr lang="en-US" altLang="zh-CN" dirty="0"/>
              <a:t>brightness</a:t>
            </a:r>
          </a:p>
          <a:p>
            <a:pPr marL="0" indent="0">
              <a:buNone/>
            </a:pPr>
            <a:r>
              <a:rPr lang="zh-CN" altLang="en-US" dirty="0"/>
              <a:t>定义</a:t>
            </a:r>
            <a:r>
              <a:rPr lang="en-US" altLang="zh-CN" dirty="0"/>
              <a:t>:</a:t>
            </a:r>
            <a:r>
              <a:rPr lang="zh-CN" altLang="en-US" dirty="0"/>
              <a:t>单位投影面积上的发光强度，光源发出的光强与接收光源处面积之比为该光源的单位亮度</a:t>
            </a:r>
          </a:p>
          <a:p>
            <a:r>
              <a:rPr lang="zh-CN" altLang="en-US" dirty="0"/>
              <a:t>灰度图 </a:t>
            </a:r>
            <a:r>
              <a:rPr lang="en-US" altLang="zh-CN" dirty="0"/>
              <a:t>intensity image </a:t>
            </a:r>
            <a:endParaRPr lang="en-US" altLang="zh-CN" dirty="0" smtClean="0"/>
          </a:p>
          <a:p>
            <a:pPr marL="0" indent="0">
              <a:buNone/>
            </a:pPr>
            <a:r>
              <a:rPr lang="zh-CN" altLang="en-US" dirty="0" smtClean="0"/>
              <a:t>只</a:t>
            </a:r>
            <a:r>
              <a:rPr lang="zh-CN" altLang="en-US" dirty="0"/>
              <a:t>记录亮度的图像 </a:t>
            </a:r>
          </a:p>
        </p:txBody>
      </p:sp>
      <p:sp>
        <p:nvSpPr>
          <p:cNvPr id="3" name="标题 2"/>
          <p:cNvSpPr>
            <a:spLocks noGrp="1"/>
          </p:cNvSpPr>
          <p:nvPr>
            <p:ph type="title"/>
          </p:nvPr>
        </p:nvSpPr>
        <p:spPr/>
        <p:txBody>
          <a:bodyPr/>
          <a:lstStyle/>
          <a:p>
            <a:endParaRPr lang="zh-CN" altLang="en-US"/>
          </a:p>
        </p:txBody>
      </p:sp>
      <p:pic>
        <p:nvPicPr>
          <p:cNvPr id="4" name="Picture 3" descr="F:\教学\图像与视觉\图像处理\亮度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589" y="4653136"/>
            <a:ext cx="2278062"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653136"/>
            <a:ext cx="16573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66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124744"/>
            <a:ext cx="7489825" cy="4724400"/>
          </a:xfrm>
        </p:spPr>
        <p:txBody>
          <a:bodyPr/>
          <a:lstStyle/>
          <a:p>
            <a:r>
              <a:rPr lang="zh-CN" altLang="en-US" dirty="0"/>
              <a:t>透视投影 </a:t>
            </a:r>
            <a:r>
              <a:rPr lang="en-US" altLang="zh-CN" dirty="0"/>
              <a:t>perspective projection</a:t>
            </a:r>
          </a:p>
          <a:p>
            <a:endParaRPr lang="zh-CN" altLang="en-US" dirty="0"/>
          </a:p>
        </p:txBody>
      </p:sp>
      <p:sp>
        <p:nvSpPr>
          <p:cNvPr id="3" name="标题 2"/>
          <p:cNvSpPr>
            <a:spLocks noGrp="1"/>
          </p:cNvSpPr>
          <p:nvPr>
            <p:ph type="title"/>
          </p:nvPr>
        </p:nvSpPr>
        <p:spPr/>
        <p:txBody>
          <a:bodyPr/>
          <a:lstStyle/>
          <a:p>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6596063"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2428875" y="2214563"/>
            <a:ext cx="1857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dirty="0">
                <a:solidFill>
                  <a:srgbClr val="FF0000"/>
                </a:solidFill>
              </a:rPr>
              <a:t>图像坐标系  </a:t>
            </a:r>
            <a:r>
              <a:rPr lang="en-US" altLang="zh-CN" sz="1800" b="1" dirty="0">
                <a:solidFill>
                  <a:srgbClr val="FF0000"/>
                </a:solidFill>
              </a:rPr>
              <a:t>2D</a:t>
            </a:r>
            <a:endParaRPr lang="zh-CN" altLang="en-US" sz="1800" b="1" dirty="0">
              <a:solidFill>
                <a:srgbClr val="FF0000"/>
              </a:solidFill>
            </a:endParaRPr>
          </a:p>
        </p:txBody>
      </p:sp>
      <p:sp>
        <p:nvSpPr>
          <p:cNvPr id="11" name="TextBox 4"/>
          <p:cNvSpPr txBox="1">
            <a:spLocks noChangeArrowheads="1"/>
          </p:cNvSpPr>
          <p:nvPr/>
        </p:nvSpPr>
        <p:spPr bwMode="auto">
          <a:xfrm>
            <a:off x="5000625" y="3071813"/>
            <a:ext cx="1857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ea typeface="华文楷体" panose="02010600040101010101" pitchFamily="2" charset="-122"/>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ea typeface="华文楷体" panose="02010600040101010101" pitchFamily="2" charset="-122"/>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ea typeface="华文楷体" panose="02010600040101010101" pitchFamily="2" charset="-122"/>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ea typeface="华文楷体" panose="02010600040101010101" pitchFamily="2" charset="-122"/>
              </a:defRPr>
            </a:lvl9pPr>
          </a:lstStyle>
          <a:p>
            <a:pPr eaLnBrk="1" hangingPunct="1">
              <a:spcBef>
                <a:spcPct val="0"/>
              </a:spcBef>
              <a:buClrTx/>
              <a:buSzTx/>
              <a:buFontTx/>
              <a:buNone/>
            </a:pPr>
            <a:r>
              <a:rPr lang="zh-CN" altLang="en-US" sz="1800" b="1" dirty="0">
                <a:solidFill>
                  <a:srgbClr val="FF0000"/>
                </a:solidFill>
              </a:rPr>
              <a:t>世界坐标系  </a:t>
            </a:r>
            <a:r>
              <a:rPr lang="en-US" altLang="zh-CN" sz="1800" b="1" dirty="0">
                <a:solidFill>
                  <a:srgbClr val="FF0000"/>
                </a:solidFill>
              </a:rPr>
              <a:t>3D</a:t>
            </a:r>
            <a:endParaRPr lang="zh-CN" altLang="en-US" sz="1800" b="1" dirty="0">
              <a:solidFill>
                <a:srgbClr val="FF0000"/>
              </a:solidFill>
            </a:endParaRPr>
          </a:p>
        </p:txBody>
      </p:sp>
      <mc:AlternateContent xmlns:mc="http://schemas.openxmlformats.org/markup-compatibility/2006" xmlns:a14="http://schemas.microsoft.com/office/drawing/2010/main">
        <mc:Choice Requires="a14">
          <p:sp>
            <p:nvSpPr>
              <p:cNvPr id="16" name="矩形 15"/>
              <p:cNvSpPr/>
              <p:nvPr/>
            </p:nvSpPr>
            <p:spPr>
              <a:xfrm>
                <a:off x="2411760" y="5157192"/>
                <a:ext cx="2808312" cy="6170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𝑢</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𝑥𝑓</m:t>
                          </m:r>
                        </m:num>
                        <m:den>
                          <m:r>
                            <a:rPr lang="zh-CN" altLang="en-US" i="1">
                              <a:latin typeface="Cambria Math" panose="02040503050406030204" pitchFamily="18" charset="0"/>
                            </a:rPr>
                            <m:t>𝑧</m:t>
                          </m:r>
                        </m:den>
                      </m:f>
                      <m:r>
                        <a:rPr lang="zh-CN" altLang="en-US" i="0">
                          <a:latin typeface="Cambria Math" panose="02040503050406030204" pitchFamily="18" charset="0"/>
                        </a:rPr>
                        <m:t>,</m:t>
                      </m:r>
                      <m:r>
                        <a:rPr lang="zh-CN" altLang="en-US" i="1">
                          <a:latin typeface="Cambria Math" panose="02040503050406030204" pitchFamily="18" charset="0"/>
                        </a:rPr>
                        <m:t>𝑣</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𝑦𝑓</m:t>
                          </m:r>
                        </m:num>
                        <m:den>
                          <m:r>
                            <a:rPr lang="zh-CN" altLang="en-US" i="1">
                              <a:latin typeface="Cambria Math" panose="02040503050406030204" pitchFamily="18" charset="0"/>
                            </a:rPr>
                            <m:t>𝑧</m:t>
                          </m:r>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411760" y="5157192"/>
                <a:ext cx="2808312" cy="61709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068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p:txBody>
          <a:bodyPr/>
          <a:lstStyle/>
          <a:p>
            <a:pPr eaLnBrk="1" hangingPunct="1">
              <a:buFont typeface="Wingdings 2" panose="05020102010507070707" pitchFamily="18" charset="2"/>
              <a:buNone/>
            </a:pPr>
            <a:r>
              <a:rPr lang="zh-CN" altLang="en-US" dirty="0" smtClean="0"/>
              <a:t>通过光电设备感知以及计算模型理解图像，模拟人类视觉效果。</a:t>
            </a:r>
          </a:p>
        </p:txBody>
      </p:sp>
      <p:pic>
        <p:nvPicPr>
          <p:cNvPr id="6146" name="Picture 2" descr="http://t1.baidu.com/it/u=1537399737,2803859341&amp;fm=0&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712" y="2348880"/>
            <a:ext cx="2500312"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F:\教学\图像与视觉\图像处理\视网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024" y="4563443"/>
            <a:ext cx="23923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F:\教学\图像与视觉\图像处理\苹果电脑.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348880"/>
            <a:ext cx="20447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F:\教学\图像与视觉\图像处理\大脑.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899" y="4563443"/>
            <a:ext cx="19240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31234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2000"/>
                                        <p:tgtEl>
                                          <p:spTgt spid="61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2000"/>
                                        <p:tgtEl>
                                          <p:spTgt spid="61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fade">
                                      <p:cBhvr>
                                        <p:cTn id="22" dur="20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Aerospike Nozzles_Liu Yu">
  <a:themeElements>
    <a:clrScheme name="">
      <a:dk1>
        <a:srgbClr val="000000"/>
      </a:dk1>
      <a:lt1>
        <a:srgbClr val="FFFFFF"/>
      </a:lt1>
      <a:dk2>
        <a:srgbClr val="CC6600"/>
      </a:dk2>
      <a:lt2>
        <a:srgbClr val="808080"/>
      </a:lt2>
      <a:accent1>
        <a:srgbClr val="FFFFCC"/>
      </a:accent1>
      <a:accent2>
        <a:srgbClr val="FF0000"/>
      </a:accent2>
      <a:accent3>
        <a:srgbClr val="FFFFFF"/>
      </a:accent3>
      <a:accent4>
        <a:srgbClr val="000000"/>
      </a:accent4>
      <a:accent5>
        <a:srgbClr val="FFFFE2"/>
      </a:accent5>
      <a:accent6>
        <a:srgbClr val="E70000"/>
      </a:accent6>
      <a:hlink>
        <a:srgbClr val="0000FF"/>
      </a:hlink>
      <a:folHlink>
        <a:srgbClr val="0000FF"/>
      </a:folHlink>
    </a:clrScheme>
    <a:fontScheme name="Aerospike Nozzles_Liu Yu">
      <a:majorFont>
        <a:latin typeface="Times New Roman"/>
        <a:ea typeface="黑体"/>
        <a:cs typeface=""/>
      </a:majorFont>
      <a:minorFont>
        <a:latin typeface="黑体"/>
        <a:ea typeface="黑体"/>
        <a:cs typeface=""/>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600" b="0" i="0" u="none" strike="noStrike" cap="none" normalizeH="0" baseline="0" smtClean="0">
            <a:ln>
              <a:noFill/>
            </a:ln>
            <a:solidFill>
              <a:schemeClr val="tx1"/>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600" b="0" i="0" u="none" strike="noStrike" cap="none" normalizeH="0" baseline="0" smtClean="0">
            <a:ln>
              <a:noFill/>
            </a:ln>
            <a:solidFill>
              <a:schemeClr val="tx1"/>
            </a:solidFill>
            <a:effectLst/>
            <a:latin typeface="黑体" pitchFamily="2" charset="-122"/>
            <a:ea typeface="黑体" pitchFamily="2" charset="-122"/>
          </a:defRPr>
        </a:defPPr>
      </a:lstStyle>
    </a:lnDef>
  </a:objectDefaults>
  <a:extraClrSchemeLst>
    <a:extraClrScheme>
      <a:clrScheme name="Aerospike Nozzles_Liu Yu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erospike Nozzles_Liu Yu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rospike Nozzles_Liu Yu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rospike Nozzles_Liu Yu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rospike Nozzles_Liu Yu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rospike Nozzles_Liu Yu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erospike Nozzles_Liu Yu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erospike Nozzles_Liu Yu 8">
        <a:dk1>
          <a:srgbClr val="00CC00"/>
        </a:dk1>
        <a:lt1>
          <a:srgbClr val="FFFFFF"/>
        </a:lt1>
        <a:dk2>
          <a:srgbClr val="000000"/>
        </a:dk2>
        <a:lt2>
          <a:srgbClr val="000000"/>
        </a:lt2>
        <a:accent1>
          <a:srgbClr val="FF9900"/>
        </a:accent1>
        <a:accent2>
          <a:srgbClr val="00FFFF"/>
        </a:accent2>
        <a:accent3>
          <a:srgbClr val="FFFFFF"/>
        </a:accent3>
        <a:accent4>
          <a:srgbClr val="00AE00"/>
        </a:accent4>
        <a:accent5>
          <a:srgbClr val="FFCAAA"/>
        </a:accent5>
        <a:accent6>
          <a:srgbClr val="00E7E7"/>
        </a:accent6>
        <a:hlink>
          <a:srgbClr val="FF000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9657</TotalTime>
  <Words>2234</Words>
  <Application>Microsoft Office PowerPoint</Application>
  <PresentationFormat>全屏显示(4:3)</PresentationFormat>
  <Paragraphs>275</Paragraphs>
  <Slides>46</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Source Han Serif SC</vt:lpstr>
      <vt:lpstr>黑体</vt:lpstr>
      <vt:lpstr>华文楷体</vt:lpstr>
      <vt:lpstr>楷体</vt:lpstr>
      <vt:lpstr>宋体</vt:lpstr>
      <vt:lpstr>微软雅黑</vt:lpstr>
      <vt:lpstr>Arial</vt:lpstr>
      <vt:lpstr>Arial Black</vt:lpstr>
      <vt:lpstr>Calibri</vt:lpstr>
      <vt:lpstr>Cambria Math</vt:lpstr>
      <vt:lpstr>Franklin Gothic Book</vt:lpstr>
      <vt:lpstr>Symbol</vt:lpstr>
      <vt:lpstr>Times New Roman</vt:lpstr>
      <vt:lpstr>Wingdings</vt:lpstr>
      <vt:lpstr>Wingdings 2</vt:lpstr>
      <vt:lpstr>Aerospike Nozzles_Liu Yu</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图像数据表示的层次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分层数据结构</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王田</dc:creator>
  <cp:lastModifiedBy>webuser</cp:lastModifiedBy>
  <cp:revision>697</cp:revision>
  <dcterms:modified xsi:type="dcterms:W3CDTF">2023-09-19T05:52:03Z</dcterms:modified>
</cp:coreProperties>
</file>